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handoutMasterIdLst>
    <p:handoutMasterId r:id="rId30"/>
  </p:handoutMasterIdLst>
  <p:sldIdLst>
    <p:sldId id="266" r:id="rId2"/>
    <p:sldId id="281" r:id="rId3"/>
    <p:sldId id="256" r:id="rId4"/>
    <p:sldId id="257" r:id="rId5"/>
    <p:sldId id="258" r:id="rId6"/>
    <p:sldId id="267" r:id="rId7"/>
    <p:sldId id="280" r:id="rId8"/>
    <p:sldId id="282" r:id="rId9"/>
    <p:sldId id="278" r:id="rId10"/>
    <p:sldId id="269" r:id="rId11"/>
    <p:sldId id="259" r:id="rId12"/>
    <p:sldId id="274" r:id="rId13"/>
    <p:sldId id="265" r:id="rId14"/>
    <p:sldId id="262" r:id="rId15"/>
    <p:sldId id="270" r:id="rId16"/>
    <p:sldId id="276" r:id="rId17"/>
    <p:sldId id="271" r:id="rId18"/>
    <p:sldId id="261" r:id="rId19"/>
    <p:sldId id="260" r:id="rId20"/>
    <p:sldId id="263" r:id="rId21"/>
    <p:sldId id="264" r:id="rId22"/>
    <p:sldId id="273" r:id="rId23"/>
    <p:sldId id="272" r:id="rId24"/>
    <p:sldId id="284" r:id="rId25"/>
    <p:sldId id="283" r:id="rId26"/>
    <p:sldId id="285" r:id="rId27"/>
    <p:sldId id="286" r:id="rId28"/>
  </p:sldIdLst>
  <p:sldSz cx="9144000" cy="6858000" type="screen4x3"/>
  <p:notesSz cx="69850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0" userDrawn="1">
          <p15:clr>
            <a:srgbClr val="A4A3A4"/>
          </p15:clr>
        </p15:guide>
        <p15:guide id="2" pos="22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autoAdjust="0"/>
    <p:restoredTop sz="94671" autoAdjust="0"/>
  </p:normalViewPr>
  <p:slideViewPr>
    <p:cSldViewPr>
      <p:cViewPr varScale="1">
        <p:scale>
          <a:sx n="103" d="100"/>
          <a:sy n="103" d="100"/>
        </p:scale>
        <p:origin x="234" y="108"/>
      </p:cViewPr>
      <p:guideLst>
        <p:guide orient="horz" pos="2160"/>
        <p:guide pos="2880"/>
      </p:guideLst>
    </p:cSldViewPr>
  </p:slideViewPr>
  <p:outlineViewPr>
    <p:cViewPr>
      <p:scale>
        <a:sx n="33" d="100"/>
        <a:sy n="33" d="100"/>
      </p:scale>
      <p:origin x="0" y="756"/>
    </p:cViewPr>
  </p:outlineViewPr>
  <p:notesTextViewPr>
    <p:cViewPr>
      <p:scale>
        <a:sx n="1" d="1"/>
        <a:sy n="1" d="1"/>
      </p:scale>
      <p:origin x="0" y="0"/>
    </p:cViewPr>
  </p:notesTextViewPr>
  <p:sorterViewPr>
    <p:cViewPr>
      <p:scale>
        <a:sx n="100" d="100"/>
        <a:sy n="100" d="100"/>
      </p:scale>
      <p:origin x="0" y="2880"/>
    </p:cViewPr>
  </p:sorterViewPr>
  <p:notesViewPr>
    <p:cSldViewPr>
      <p:cViewPr varScale="1">
        <p:scale>
          <a:sx n="56" d="100"/>
          <a:sy n="56" d="100"/>
        </p:scale>
        <p:origin x="-2838" y="-84"/>
      </p:cViewPr>
      <p:guideLst>
        <p:guide orient="horz" pos="2920"/>
        <p:guide pos="22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3550"/>
          </a:xfrm>
          <a:prstGeom prst="rect">
            <a:avLst/>
          </a:prstGeom>
        </p:spPr>
        <p:txBody>
          <a:bodyPr vert="horz" lIns="92885" tIns="46443" rIns="92885" bIns="46443" rtlCol="0"/>
          <a:lstStyle>
            <a:lvl1pPr algn="l">
              <a:defRPr sz="1200"/>
            </a:lvl1pPr>
          </a:lstStyle>
          <a:p>
            <a:endParaRPr lang="en-US"/>
          </a:p>
        </p:txBody>
      </p:sp>
      <p:sp>
        <p:nvSpPr>
          <p:cNvPr id="3" name="Date Placeholder 2"/>
          <p:cNvSpPr>
            <a:spLocks noGrp="1"/>
          </p:cNvSpPr>
          <p:nvPr>
            <p:ph type="dt" sz="quarter" idx="1"/>
          </p:nvPr>
        </p:nvSpPr>
        <p:spPr>
          <a:xfrm>
            <a:off x="3956551" y="0"/>
            <a:ext cx="3026833" cy="463550"/>
          </a:xfrm>
          <a:prstGeom prst="rect">
            <a:avLst/>
          </a:prstGeom>
        </p:spPr>
        <p:txBody>
          <a:bodyPr vert="horz" lIns="92885" tIns="46443" rIns="92885" bIns="46443" rtlCol="0"/>
          <a:lstStyle>
            <a:lvl1pPr algn="r">
              <a:defRPr sz="1200"/>
            </a:lvl1pPr>
          </a:lstStyle>
          <a:p>
            <a:fld id="{5AA7687A-DB6F-44E1-95B1-0495EAB3D388}" type="datetimeFigureOut">
              <a:rPr lang="en-US" smtClean="0"/>
              <a:t>1/20/2016</a:t>
            </a:fld>
            <a:endParaRPr lang="en-US"/>
          </a:p>
        </p:txBody>
      </p:sp>
      <p:sp>
        <p:nvSpPr>
          <p:cNvPr id="4" name="Footer Placeholder 3"/>
          <p:cNvSpPr>
            <a:spLocks noGrp="1"/>
          </p:cNvSpPr>
          <p:nvPr>
            <p:ph type="ftr" sz="quarter" idx="2"/>
          </p:nvPr>
        </p:nvSpPr>
        <p:spPr>
          <a:xfrm>
            <a:off x="0" y="8805841"/>
            <a:ext cx="3026833" cy="463550"/>
          </a:xfrm>
          <a:prstGeom prst="rect">
            <a:avLst/>
          </a:prstGeom>
        </p:spPr>
        <p:txBody>
          <a:bodyPr vert="horz" lIns="92885" tIns="46443" rIns="92885" bIns="46443" rtlCol="0" anchor="b"/>
          <a:lstStyle>
            <a:lvl1pPr algn="l">
              <a:defRPr sz="1200"/>
            </a:lvl1pPr>
          </a:lstStyle>
          <a:p>
            <a:endParaRPr lang="en-US"/>
          </a:p>
        </p:txBody>
      </p:sp>
      <p:sp>
        <p:nvSpPr>
          <p:cNvPr id="5" name="Slide Number Placeholder 4"/>
          <p:cNvSpPr>
            <a:spLocks noGrp="1"/>
          </p:cNvSpPr>
          <p:nvPr>
            <p:ph type="sldNum" sz="quarter" idx="3"/>
          </p:nvPr>
        </p:nvSpPr>
        <p:spPr>
          <a:xfrm>
            <a:off x="3956551" y="8805841"/>
            <a:ext cx="3026833" cy="463550"/>
          </a:xfrm>
          <a:prstGeom prst="rect">
            <a:avLst/>
          </a:prstGeom>
        </p:spPr>
        <p:txBody>
          <a:bodyPr vert="horz" lIns="92885" tIns="46443" rIns="92885" bIns="46443" rtlCol="0" anchor="b"/>
          <a:lstStyle>
            <a:lvl1pPr algn="r">
              <a:defRPr sz="1200"/>
            </a:lvl1pPr>
          </a:lstStyle>
          <a:p>
            <a:fld id="{2C2DD5B4-2CD6-408B-97CE-015608F9C207}" type="slidenum">
              <a:rPr lang="en-US" smtClean="0"/>
              <a:t>‹#›</a:t>
            </a:fld>
            <a:endParaRPr lang="en-US"/>
          </a:p>
        </p:txBody>
      </p:sp>
    </p:spTree>
    <p:extLst>
      <p:ext uri="{BB962C8B-B14F-4D97-AF65-F5344CB8AC3E}">
        <p14:creationId xmlns:p14="http://schemas.microsoft.com/office/powerpoint/2010/main" val="36039477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3550"/>
          </a:xfrm>
          <a:prstGeom prst="rect">
            <a:avLst/>
          </a:prstGeom>
        </p:spPr>
        <p:txBody>
          <a:bodyPr vert="horz" lIns="92885" tIns="46443" rIns="92885" bIns="46443" rtlCol="0"/>
          <a:lstStyle>
            <a:lvl1pPr algn="l">
              <a:defRPr sz="1200"/>
            </a:lvl1pPr>
          </a:lstStyle>
          <a:p>
            <a:endParaRPr lang="en-US" dirty="0"/>
          </a:p>
        </p:txBody>
      </p:sp>
      <p:sp>
        <p:nvSpPr>
          <p:cNvPr id="3" name="Date Placeholder 2"/>
          <p:cNvSpPr>
            <a:spLocks noGrp="1"/>
          </p:cNvSpPr>
          <p:nvPr>
            <p:ph type="dt" idx="1"/>
          </p:nvPr>
        </p:nvSpPr>
        <p:spPr>
          <a:xfrm>
            <a:off x="3956551" y="0"/>
            <a:ext cx="3026833" cy="463550"/>
          </a:xfrm>
          <a:prstGeom prst="rect">
            <a:avLst/>
          </a:prstGeom>
        </p:spPr>
        <p:txBody>
          <a:bodyPr vert="horz" lIns="92885" tIns="46443" rIns="92885" bIns="46443" rtlCol="0"/>
          <a:lstStyle>
            <a:lvl1pPr algn="r">
              <a:defRPr sz="1200"/>
            </a:lvl1pPr>
          </a:lstStyle>
          <a:p>
            <a:fld id="{BE92C82A-D9AB-4120-9310-14D4FF38A251}" type="datetimeFigureOut">
              <a:rPr lang="en-US" smtClean="0"/>
              <a:t>1/20/2016</a:t>
            </a:fld>
            <a:endParaRPr lang="en-US" dirty="0"/>
          </a:p>
        </p:txBody>
      </p:sp>
      <p:sp>
        <p:nvSpPr>
          <p:cNvPr id="4" name="Slide Image Placeholder 3"/>
          <p:cNvSpPr>
            <a:spLocks noGrp="1" noRot="1" noChangeAspect="1"/>
          </p:cNvSpPr>
          <p:nvPr>
            <p:ph type="sldImg" idx="2"/>
          </p:nvPr>
        </p:nvSpPr>
        <p:spPr>
          <a:xfrm>
            <a:off x="1174750" y="695325"/>
            <a:ext cx="4635500" cy="3476625"/>
          </a:xfrm>
          <a:prstGeom prst="rect">
            <a:avLst/>
          </a:prstGeom>
          <a:noFill/>
          <a:ln w="12700">
            <a:solidFill>
              <a:prstClr val="black"/>
            </a:solidFill>
          </a:ln>
        </p:spPr>
        <p:txBody>
          <a:bodyPr vert="horz" lIns="92885" tIns="46443" rIns="92885" bIns="46443" rtlCol="0" anchor="ctr"/>
          <a:lstStyle/>
          <a:p>
            <a:endParaRPr lang="en-US" dirty="0"/>
          </a:p>
        </p:txBody>
      </p:sp>
      <p:sp>
        <p:nvSpPr>
          <p:cNvPr id="5" name="Notes Placeholder 4"/>
          <p:cNvSpPr>
            <a:spLocks noGrp="1"/>
          </p:cNvSpPr>
          <p:nvPr>
            <p:ph type="body" sz="quarter" idx="3"/>
          </p:nvPr>
        </p:nvSpPr>
        <p:spPr>
          <a:xfrm>
            <a:off x="698500" y="4403726"/>
            <a:ext cx="5588000" cy="4171950"/>
          </a:xfrm>
          <a:prstGeom prst="rect">
            <a:avLst/>
          </a:prstGeom>
        </p:spPr>
        <p:txBody>
          <a:bodyPr vert="horz" lIns="92885" tIns="46443" rIns="92885" bIns="4644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41"/>
            <a:ext cx="3026833" cy="463550"/>
          </a:xfrm>
          <a:prstGeom prst="rect">
            <a:avLst/>
          </a:prstGeom>
        </p:spPr>
        <p:txBody>
          <a:bodyPr vert="horz" lIns="92885" tIns="46443" rIns="92885" bIns="4644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1" y="8805841"/>
            <a:ext cx="3026833" cy="463550"/>
          </a:xfrm>
          <a:prstGeom prst="rect">
            <a:avLst/>
          </a:prstGeom>
        </p:spPr>
        <p:txBody>
          <a:bodyPr vert="horz" lIns="92885" tIns="46443" rIns="92885" bIns="46443" rtlCol="0" anchor="b"/>
          <a:lstStyle>
            <a:lvl1pPr algn="r">
              <a:defRPr sz="1200"/>
            </a:lvl1pPr>
          </a:lstStyle>
          <a:p>
            <a:fld id="{C63418DA-5EFD-4FFA-8685-7FC5427A4D79}" type="slidenum">
              <a:rPr lang="en-US" smtClean="0"/>
              <a:t>‹#›</a:t>
            </a:fld>
            <a:endParaRPr lang="en-US" dirty="0"/>
          </a:p>
        </p:txBody>
      </p:sp>
    </p:spTree>
    <p:extLst>
      <p:ext uri="{BB962C8B-B14F-4D97-AF65-F5344CB8AC3E}">
        <p14:creationId xmlns:p14="http://schemas.microsoft.com/office/powerpoint/2010/main" val="3289966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3418DA-5EFD-4FFA-8685-7FC5427A4D79}" type="slidenum">
              <a:rPr lang="en-US" smtClean="0"/>
              <a:t>1</a:t>
            </a:fld>
            <a:endParaRPr lang="en-US" dirty="0"/>
          </a:p>
        </p:txBody>
      </p:sp>
    </p:spTree>
    <p:extLst>
      <p:ext uri="{BB962C8B-B14F-4D97-AF65-F5344CB8AC3E}">
        <p14:creationId xmlns:p14="http://schemas.microsoft.com/office/powerpoint/2010/main" val="1209771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3418DA-5EFD-4FFA-8685-7FC5427A4D79}" type="slidenum">
              <a:rPr lang="en-US" smtClean="0"/>
              <a:t>20</a:t>
            </a:fld>
            <a:endParaRPr lang="en-US" dirty="0"/>
          </a:p>
        </p:txBody>
      </p:sp>
    </p:spTree>
    <p:extLst>
      <p:ext uri="{BB962C8B-B14F-4D97-AF65-F5344CB8AC3E}">
        <p14:creationId xmlns:p14="http://schemas.microsoft.com/office/powerpoint/2010/main" val="2649955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3418DA-5EFD-4FFA-8685-7FC5427A4D79}" type="slidenum">
              <a:rPr lang="en-US" smtClean="0"/>
              <a:t>21</a:t>
            </a:fld>
            <a:endParaRPr lang="en-US" dirty="0"/>
          </a:p>
        </p:txBody>
      </p:sp>
    </p:spTree>
    <p:extLst>
      <p:ext uri="{BB962C8B-B14F-4D97-AF65-F5344CB8AC3E}">
        <p14:creationId xmlns:p14="http://schemas.microsoft.com/office/powerpoint/2010/main" val="1936068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3418DA-5EFD-4FFA-8685-7FC5427A4D79}" type="slidenum">
              <a:rPr lang="en-US" smtClean="0"/>
              <a:t>3</a:t>
            </a:fld>
            <a:endParaRPr lang="en-US" dirty="0"/>
          </a:p>
        </p:txBody>
      </p:sp>
    </p:spTree>
    <p:extLst>
      <p:ext uri="{BB962C8B-B14F-4D97-AF65-F5344CB8AC3E}">
        <p14:creationId xmlns:p14="http://schemas.microsoft.com/office/powerpoint/2010/main" val="906084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3418DA-5EFD-4FFA-8685-7FC5427A4D79}" type="slidenum">
              <a:rPr lang="en-US" smtClean="0"/>
              <a:t>4</a:t>
            </a:fld>
            <a:endParaRPr lang="en-US" dirty="0"/>
          </a:p>
        </p:txBody>
      </p:sp>
    </p:spTree>
    <p:extLst>
      <p:ext uri="{BB962C8B-B14F-4D97-AF65-F5344CB8AC3E}">
        <p14:creationId xmlns:p14="http://schemas.microsoft.com/office/powerpoint/2010/main" val="2362778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3418DA-5EFD-4FFA-8685-7FC5427A4D79}" type="slidenum">
              <a:rPr lang="en-US" smtClean="0"/>
              <a:t>5</a:t>
            </a:fld>
            <a:endParaRPr lang="en-US" dirty="0"/>
          </a:p>
        </p:txBody>
      </p:sp>
    </p:spTree>
    <p:extLst>
      <p:ext uri="{BB962C8B-B14F-4D97-AF65-F5344CB8AC3E}">
        <p14:creationId xmlns:p14="http://schemas.microsoft.com/office/powerpoint/2010/main" val="907501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3418DA-5EFD-4FFA-8685-7FC5427A4D79}" type="slidenum">
              <a:rPr lang="en-US" smtClean="0"/>
              <a:t>11</a:t>
            </a:fld>
            <a:endParaRPr lang="en-US" dirty="0"/>
          </a:p>
        </p:txBody>
      </p:sp>
    </p:spTree>
    <p:extLst>
      <p:ext uri="{BB962C8B-B14F-4D97-AF65-F5344CB8AC3E}">
        <p14:creationId xmlns:p14="http://schemas.microsoft.com/office/powerpoint/2010/main" val="1435944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3418DA-5EFD-4FFA-8685-7FC5427A4D79}" type="slidenum">
              <a:rPr lang="en-US" smtClean="0"/>
              <a:t>13</a:t>
            </a:fld>
            <a:endParaRPr lang="en-US" dirty="0"/>
          </a:p>
        </p:txBody>
      </p:sp>
    </p:spTree>
    <p:extLst>
      <p:ext uri="{BB962C8B-B14F-4D97-AF65-F5344CB8AC3E}">
        <p14:creationId xmlns:p14="http://schemas.microsoft.com/office/powerpoint/2010/main" val="348544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3418DA-5EFD-4FFA-8685-7FC5427A4D79}" type="slidenum">
              <a:rPr lang="en-US" smtClean="0"/>
              <a:t>14</a:t>
            </a:fld>
            <a:endParaRPr lang="en-US" dirty="0"/>
          </a:p>
        </p:txBody>
      </p:sp>
    </p:spTree>
    <p:extLst>
      <p:ext uri="{BB962C8B-B14F-4D97-AF65-F5344CB8AC3E}">
        <p14:creationId xmlns:p14="http://schemas.microsoft.com/office/powerpoint/2010/main" val="1158408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3418DA-5EFD-4FFA-8685-7FC5427A4D79}" type="slidenum">
              <a:rPr lang="en-US" smtClean="0"/>
              <a:t>18</a:t>
            </a:fld>
            <a:endParaRPr lang="en-US" dirty="0"/>
          </a:p>
        </p:txBody>
      </p:sp>
    </p:spTree>
    <p:extLst>
      <p:ext uri="{BB962C8B-B14F-4D97-AF65-F5344CB8AC3E}">
        <p14:creationId xmlns:p14="http://schemas.microsoft.com/office/powerpoint/2010/main" val="370219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3418DA-5EFD-4FFA-8685-7FC5427A4D79}" type="slidenum">
              <a:rPr lang="en-US" smtClean="0"/>
              <a:t>19</a:t>
            </a:fld>
            <a:endParaRPr lang="en-US" dirty="0"/>
          </a:p>
        </p:txBody>
      </p:sp>
    </p:spTree>
    <p:extLst>
      <p:ext uri="{BB962C8B-B14F-4D97-AF65-F5344CB8AC3E}">
        <p14:creationId xmlns:p14="http://schemas.microsoft.com/office/powerpoint/2010/main" val="1283056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9BAB1C0E-EA55-46C4-95EF-365383154F27}" type="datetimeFigureOut">
              <a:rPr lang="en-US" smtClean="0"/>
              <a:t>1/20/2016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1F6F83-970F-4367-8354-7D78E65D4F38}" type="slidenum">
              <a:rPr lang="en-US" smtClean="0"/>
              <a:t>‹#›</a:t>
            </a:fld>
            <a:endParaRPr lang="en-US" dirty="0"/>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AB1C0E-EA55-46C4-95EF-365383154F27}" type="datetimeFigureOut">
              <a:rPr lang="en-US" smtClean="0"/>
              <a:t>1/20/2016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1F6F83-970F-4367-8354-7D78E65D4F3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AB1C0E-EA55-46C4-95EF-365383154F27}" type="datetimeFigureOut">
              <a:rPr lang="en-US" smtClean="0"/>
              <a:t>1/20/2016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1F6F83-970F-4367-8354-7D78E65D4F3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AB1C0E-EA55-46C4-95EF-365383154F27}" type="datetimeFigureOut">
              <a:rPr lang="en-US" smtClean="0"/>
              <a:t>1/20/2016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1F6F83-970F-4367-8354-7D78E65D4F3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9BAB1C0E-EA55-46C4-95EF-365383154F27}" type="datetimeFigureOut">
              <a:rPr lang="en-US" smtClean="0"/>
              <a:t>1/20/2016</a:t>
            </a:fld>
            <a:endParaRPr lang="en-US" dirty="0"/>
          </a:p>
        </p:txBody>
      </p:sp>
      <p:sp>
        <p:nvSpPr>
          <p:cNvPr id="91" name="Footer Placeholder 90"/>
          <p:cNvSpPr>
            <a:spLocks noGrp="1"/>
          </p:cNvSpPr>
          <p:nvPr>
            <p:ph type="ftr" sz="quarter" idx="11"/>
          </p:nvPr>
        </p:nvSpPr>
        <p:spPr/>
        <p:txBody>
          <a:bodyPr/>
          <a:lstStyle/>
          <a:p>
            <a:endParaRPr lang="en-US" dirty="0"/>
          </a:p>
        </p:txBody>
      </p:sp>
      <p:sp>
        <p:nvSpPr>
          <p:cNvPr id="92" name="Slide Number Placeholder 91"/>
          <p:cNvSpPr>
            <a:spLocks noGrp="1"/>
          </p:cNvSpPr>
          <p:nvPr>
            <p:ph type="sldNum" sz="quarter" idx="12"/>
          </p:nvPr>
        </p:nvSpPr>
        <p:spPr/>
        <p:txBody>
          <a:bodyPr/>
          <a:lstStyle/>
          <a:p>
            <a:fld id="{251F6F83-970F-4367-8354-7D78E65D4F38}"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AB1C0E-EA55-46C4-95EF-365383154F27}" type="datetimeFigureOut">
              <a:rPr lang="en-US" smtClean="0"/>
              <a:t>1/20/2016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1F6F83-970F-4367-8354-7D78E65D4F3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AB1C0E-EA55-46C4-95EF-365383154F27}" type="datetimeFigureOut">
              <a:rPr lang="en-US" smtClean="0"/>
              <a:t>1/20/2016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51F6F83-970F-4367-8354-7D78E65D4F3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AB1C0E-EA55-46C4-95EF-365383154F27}" type="datetimeFigureOut">
              <a:rPr lang="en-US" smtClean="0"/>
              <a:t>1/20/2016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51F6F83-970F-4367-8354-7D78E65D4F3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AB1C0E-EA55-46C4-95EF-365383154F27}" type="datetimeFigureOut">
              <a:rPr lang="en-US" smtClean="0"/>
              <a:t>1/20/2016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51F6F83-970F-4367-8354-7D78E65D4F3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BAB1C0E-EA55-46C4-95EF-365383154F27}" type="datetimeFigureOut">
              <a:rPr lang="en-US" smtClean="0"/>
              <a:t>1/20/2016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1F6F83-970F-4367-8354-7D78E65D4F38}" type="slidenum">
              <a:rPr lang="en-US" smtClean="0"/>
              <a:t>‹#›</a:t>
            </a:fld>
            <a:endParaRPr lang="en-US" dirty="0"/>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5" name="Date Placeholder 4"/>
          <p:cNvSpPr>
            <a:spLocks noGrp="1"/>
          </p:cNvSpPr>
          <p:nvPr>
            <p:ph type="dt" sz="half" idx="10"/>
          </p:nvPr>
        </p:nvSpPr>
        <p:spPr/>
        <p:txBody>
          <a:bodyPr/>
          <a:lstStyle/>
          <a:p>
            <a:fld id="{9BAB1C0E-EA55-46C4-95EF-365383154F27}" type="datetimeFigureOut">
              <a:rPr lang="en-US" smtClean="0"/>
              <a:t>1/20/2016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1F6F83-970F-4367-8354-7D78E65D4F38}" type="slidenum">
              <a:rPr lang="en-US" smtClean="0"/>
              <a:t>‹#›</a:t>
            </a:fld>
            <a:endParaRPr lang="en-US" dirty="0"/>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9BAB1C0E-EA55-46C4-95EF-365383154F27}" type="datetimeFigureOut">
              <a:rPr lang="en-US" smtClean="0"/>
              <a:t>1/20/2016</a:t>
            </a:fld>
            <a:endParaRPr lang="en-US" dirty="0"/>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251F6F83-970F-4367-8354-7D78E65D4F38}"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youtube.com/watch?v=yfwbMiZUZ0M&amp;feature=player_detailpage"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tmp"/></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2.tmp"/><Relationship Id="rId3" Type="http://schemas.openxmlformats.org/officeDocument/2006/relationships/image" Target="../media/image37.tmp"/><Relationship Id="rId7" Type="http://schemas.openxmlformats.org/officeDocument/2006/relationships/image" Target="../media/image41.tm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0.tmp"/><Relationship Id="rId11" Type="http://schemas.openxmlformats.org/officeDocument/2006/relationships/image" Target="../media/image45.tmp"/><Relationship Id="rId5" Type="http://schemas.openxmlformats.org/officeDocument/2006/relationships/image" Target="../media/image39.tmp"/><Relationship Id="rId10" Type="http://schemas.openxmlformats.org/officeDocument/2006/relationships/image" Target="../media/image44.tmp"/><Relationship Id="rId4" Type="http://schemas.openxmlformats.org/officeDocument/2006/relationships/image" Target="../media/image38.tmp"/><Relationship Id="rId9" Type="http://schemas.openxmlformats.org/officeDocument/2006/relationships/image" Target="../media/image43.tm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1.tmp"/><Relationship Id="rId3" Type="http://schemas.openxmlformats.org/officeDocument/2006/relationships/image" Target="../media/image46.tmp"/><Relationship Id="rId7" Type="http://schemas.openxmlformats.org/officeDocument/2006/relationships/image" Target="../media/image50.tm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tmp"/><Relationship Id="rId4" Type="http://schemas.openxmlformats.org/officeDocument/2006/relationships/image" Target="../media/image47.tmp"/><Relationship Id="rId9" Type="http://schemas.openxmlformats.org/officeDocument/2006/relationships/image" Target="../media/image52.jpe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tmp"/><Relationship Id="rId4" Type="http://schemas.openxmlformats.org/officeDocument/2006/relationships/image" Target="../media/image54.tmp"/><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image" Target="../media/image63.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47.tmp"/><Relationship Id="rId3" Type="http://schemas.openxmlformats.org/officeDocument/2006/relationships/image" Target="../media/image66.tmp"/><Relationship Id="rId7"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9.tmp"/><Relationship Id="rId5" Type="http://schemas.openxmlformats.org/officeDocument/2006/relationships/image" Target="../media/image68.png"/><Relationship Id="rId4" Type="http://schemas.openxmlformats.org/officeDocument/2006/relationships/image" Target="../media/image67.tmp"/></Relationships>
</file>

<file path=ppt/slides/_rels/slide19.xml.rels><?xml version="1.0" encoding="UTF-8" standalone="yes"?>
<Relationships xmlns="http://schemas.openxmlformats.org/package/2006/relationships"><Relationship Id="rId8" Type="http://schemas.openxmlformats.org/officeDocument/2006/relationships/image" Target="../media/image76.tmp"/><Relationship Id="rId3" Type="http://schemas.openxmlformats.org/officeDocument/2006/relationships/image" Target="../media/image71.tmp"/><Relationship Id="rId7" Type="http://schemas.openxmlformats.org/officeDocument/2006/relationships/image" Target="../media/image75.tm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4.tmp"/><Relationship Id="rId11" Type="http://schemas.openxmlformats.org/officeDocument/2006/relationships/image" Target="../media/image79.tmp"/><Relationship Id="rId5" Type="http://schemas.openxmlformats.org/officeDocument/2006/relationships/image" Target="../media/image73.tmp"/><Relationship Id="rId10" Type="http://schemas.openxmlformats.org/officeDocument/2006/relationships/image" Target="../media/image78.tmp"/><Relationship Id="rId4" Type="http://schemas.openxmlformats.org/officeDocument/2006/relationships/image" Target="../media/image72.tmp"/><Relationship Id="rId9" Type="http://schemas.openxmlformats.org/officeDocument/2006/relationships/image" Target="../media/image77.tm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5.tmp"/><Relationship Id="rId3" Type="http://schemas.openxmlformats.org/officeDocument/2006/relationships/image" Target="../media/image80.tmp"/><Relationship Id="rId7" Type="http://schemas.openxmlformats.org/officeDocument/2006/relationships/image" Target="../media/image84.tm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3.tmp"/><Relationship Id="rId5" Type="http://schemas.openxmlformats.org/officeDocument/2006/relationships/image" Target="../media/image82.tmp"/><Relationship Id="rId4" Type="http://schemas.openxmlformats.org/officeDocument/2006/relationships/image" Target="../media/image81.tmp"/></Relationships>
</file>

<file path=ppt/slides/_rels/slide21.xml.rels><?xml version="1.0" encoding="UTF-8" standalone="yes"?>
<Relationships xmlns="http://schemas.openxmlformats.org/package/2006/relationships"><Relationship Id="rId8" Type="http://schemas.openxmlformats.org/officeDocument/2006/relationships/image" Target="../media/image91.tmp"/><Relationship Id="rId13" Type="http://schemas.openxmlformats.org/officeDocument/2006/relationships/image" Target="../media/image96.tmp"/><Relationship Id="rId3" Type="http://schemas.openxmlformats.org/officeDocument/2006/relationships/image" Target="../media/image86.tmp"/><Relationship Id="rId7" Type="http://schemas.openxmlformats.org/officeDocument/2006/relationships/image" Target="../media/image90.tmp"/><Relationship Id="rId12" Type="http://schemas.openxmlformats.org/officeDocument/2006/relationships/image" Target="../media/image95.tm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9.tmp"/><Relationship Id="rId11" Type="http://schemas.openxmlformats.org/officeDocument/2006/relationships/image" Target="../media/image94.tmp"/><Relationship Id="rId5" Type="http://schemas.openxmlformats.org/officeDocument/2006/relationships/image" Target="../media/image88.tmp"/><Relationship Id="rId10" Type="http://schemas.openxmlformats.org/officeDocument/2006/relationships/image" Target="../media/image93.tmp"/><Relationship Id="rId4" Type="http://schemas.openxmlformats.org/officeDocument/2006/relationships/image" Target="../media/image87.tmp"/><Relationship Id="rId9" Type="http://schemas.openxmlformats.org/officeDocument/2006/relationships/image" Target="../media/image92.tmp"/></Relationships>
</file>

<file path=ppt/slides/_rels/slide2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2.xml"/><Relationship Id="rId4" Type="http://schemas.openxmlformats.org/officeDocument/2006/relationships/image" Target="../media/image99.jpg"/></Relationships>
</file>

<file path=ppt/slides/_rels/slide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24.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3.xml.rels><?xml version="1.0" encoding="UTF-8" standalone="yes"?>
<Relationships xmlns="http://schemas.openxmlformats.org/package/2006/relationships"><Relationship Id="rId8" Type="http://schemas.openxmlformats.org/officeDocument/2006/relationships/image" Target="../media/image8.tmp"/><Relationship Id="rId3" Type="http://schemas.openxmlformats.org/officeDocument/2006/relationships/hyperlink" Target="http://www.youtube.com/watch?v=F3GbMgs7NLI" TargetMode="External"/><Relationship Id="rId7" Type="http://schemas.openxmlformats.org/officeDocument/2006/relationships/image" Target="../media/image7.tm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tmp"/><Relationship Id="rId5" Type="http://schemas.openxmlformats.org/officeDocument/2006/relationships/image" Target="../media/image5.tmp"/><Relationship Id="rId10" Type="http://schemas.openxmlformats.org/officeDocument/2006/relationships/image" Target="../media/image10.tmp"/><Relationship Id="rId4" Type="http://schemas.openxmlformats.org/officeDocument/2006/relationships/image" Target="../media/image4.tmp"/><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www.youtube.com/watch?v=ljmCNLKtjMs&amp;feature=related" TargetMode="External"/><Relationship Id="rId7" Type="http://schemas.openxmlformats.org/officeDocument/2006/relationships/image" Target="../media/image14.tm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tmp"/><Relationship Id="rId10" Type="http://schemas.openxmlformats.org/officeDocument/2006/relationships/image" Target="../media/image17.tmp"/><Relationship Id="rId4" Type="http://schemas.openxmlformats.org/officeDocument/2006/relationships/image" Target="../media/image11.tmp"/><Relationship Id="rId9" Type="http://schemas.openxmlformats.org/officeDocument/2006/relationships/image" Target="../media/image16.tmp"/></Relationships>
</file>

<file path=ppt/slides/_rels/slide5.xml.rels><?xml version="1.0" encoding="UTF-8" standalone="yes"?>
<Relationships xmlns="http://schemas.openxmlformats.org/package/2006/relationships"><Relationship Id="rId3" Type="http://schemas.openxmlformats.org/officeDocument/2006/relationships/image" Target="../media/image18.tmp"/><Relationship Id="rId7" Type="http://schemas.openxmlformats.org/officeDocument/2006/relationships/image" Target="../media/image22.tm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tmp"/><Relationship Id="rId5" Type="http://schemas.openxmlformats.org/officeDocument/2006/relationships/image" Target="../media/image20.tmp"/><Relationship Id="rId4" Type="http://schemas.openxmlformats.org/officeDocument/2006/relationships/image" Target="../media/image19.tmp"/></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Clippi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2418" y="1129898"/>
            <a:ext cx="4039164" cy="3743848"/>
          </a:xfrm>
          <a:prstGeom prst="rect">
            <a:avLst/>
          </a:prstGeom>
        </p:spPr>
      </p:pic>
      <p:sp>
        <p:nvSpPr>
          <p:cNvPr id="2" name="TextBox 1"/>
          <p:cNvSpPr txBox="1"/>
          <p:nvPr/>
        </p:nvSpPr>
        <p:spPr>
          <a:xfrm>
            <a:off x="304800" y="310178"/>
            <a:ext cx="8610600" cy="584775"/>
          </a:xfrm>
          <a:prstGeom prst="rect">
            <a:avLst/>
          </a:prstGeom>
          <a:noFill/>
        </p:spPr>
        <p:txBody>
          <a:bodyPr wrap="square" rtlCol="0">
            <a:spAutoFit/>
          </a:bodyPr>
          <a:lstStyle/>
          <a:p>
            <a:pPr algn="ctr"/>
            <a:r>
              <a:rPr lang="en-US" sz="3200" dirty="0" smtClean="0">
                <a:solidFill>
                  <a:schemeClr val="accent2">
                    <a:lumMod val="60000"/>
                    <a:lumOff val="40000"/>
                  </a:schemeClr>
                </a:solidFill>
                <a:latin typeface="Algerian" pitchFamily="82" charset="0"/>
              </a:rPr>
              <a:t>The World of Figurative Language</a:t>
            </a:r>
            <a:endParaRPr lang="en-US" sz="3200" dirty="0">
              <a:solidFill>
                <a:schemeClr val="accent2">
                  <a:lumMod val="60000"/>
                  <a:lumOff val="40000"/>
                </a:schemeClr>
              </a:solidFill>
              <a:latin typeface="Algerian" pitchFamily="82" charset="0"/>
            </a:endParaRPr>
          </a:p>
        </p:txBody>
      </p:sp>
      <p:sp>
        <p:nvSpPr>
          <p:cNvPr id="3" name="TextBox 2"/>
          <p:cNvSpPr txBox="1"/>
          <p:nvPr/>
        </p:nvSpPr>
        <p:spPr>
          <a:xfrm>
            <a:off x="441960" y="5100935"/>
            <a:ext cx="8229600" cy="1754326"/>
          </a:xfrm>
          <a:prstGeom prst="rect">
            <a:avLst/>
          </a:prstGeom>
          <a:noFill/>
        </p:spPr>
        <p:txBody>
          <a:bodyPr wrap="square" rtlCol="0">
            <a:spAutoFit/>
          </a:bodyPr>
          <a:lstStyle/>
          <a:p>
            <a:r>
              <a:rPr lang="en-US" smtClean="0">
                <a:solidFill>
                  <a:schemeClr val="accent2">
                    <a:lumMod val="60000"/>
                    <a:lumOff val="40000"/>
                  </a:schemeClr>
                </a:solidFill>
                <a:latin typeface="Dotum" pitchFamily="34" charset="-127"/>
                <a:ea typeface="Dotum" pitchFamily="34" charset="-127"/>
              </a:rPr>
              <a:t>Standard – 7B21 Identify</a:t>
            </a:r>
            <a:r>
              <a:rPr lang="en-US" dirty="0">
                <a:solidFill>
                  <a:schemeClr val="accent2">
                    <a:lumMod val="60000"/>
                    <a:lumOff val="40000"/>
                  </a:schemeClr>
                </a:solidFill>
                <a:latin typeface="Dotum" pitchFamily="34" charset="-127"/>
                <a:ea typeface="Dotum" pitchFamily="34" charset="-127"/>
              </a:rPr>
              <a:t>, explain, interpret, describe and/or analyze the examples of personification, simile, metaphor, alliteration, hyperbole and imagery in text. </a:t>
            </a:r>
            <a:endParaRPr lang="en-US" dirty="0" smtClean="0">
              <a:solidFill>
                <a:schemeClr val="accent2">
                  <a:lumMod val="60000"/>
                  <a:lumOff val="40000"/>
                </a:schemeClr>
              </a:solidFill>
              <a:latin typeface="Dotum" pitchFamily="34" charset="-127"/>
              <a:ea typeface="Dotum" pitchFamily="34" charset="-127"/>
            </a:endParaRPr>
          </a:p>
          <a:p>
            <a:r>
              <a:rPr lang="en-US" dirty="0" smtClean="0">
                <a:solidFill>
                  <a:schemeClr val="accent2">
                    <a:lumMod val="60000"/>
                    <a:lumOff val="40000"/>
                  </a:schemeClr>
                </a:solidFill>
                <a:latin typeface="Dotum" pitchFamily="34" charset="-127"/>
                <a:ea typeface="Dotum" pitchFamily="34" charset="-127"/>
              </a:rPr>
              <a:t>Big Idea - Comprehension </a:t>
            </a:r>
            <a:r>
              <a:rPr lang="en-US" dirty="0">
                <a:solidFill>
                  <a:schemeClr val="accent2">
                    <a:lumMod val="60000"/>
                    <a:lumOff val="40000"/>
                  </a:schemeClr>
                </a:solidFill>
                <a:latin typeface="Dotum" pitchFamily="34" charset="-127"/>
                <a:ea typeface="Dotum" pitchFamily="34" charset="-127"/>
              </a:rPr>
              <a:t>requires and enhances critical thinking and is constructed through the intentional interaction between reader and text.</a:t>
            </a:r>
          </a:p>
          <a:p>
            <a:endParaRPr lang="en-US" dirty="0">
              <a:solidFill>
                <a:schemeClr val="accent2">
                  <a:lumMod val="60000"/>
                  <a:lumOff val="40000"/>
                </a:schemeClr>
              </a:solidFill>
              <a:latin typeface="Algerian" pitchFamily="82" charset="0"/>
            </a:endParaRPr>
          </a:p>
        </p:txBody>
      </p:sp>
    </p:spTree>
    <p:extLst>
      <p:ext uri="{BB962C8B-B14F-4D97-AF65-F5344CB8AC3E}">
        <p14:creationId xmlns:p14="http://schemas.microsoft.com/office/powerpoint/2010/main" val="25192995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Let’s Review – </a:t>
            </a:r>
            <a:br>
              <a:rPr lang="en-US" dirty="0"/>
            </a:br>
            <a:r>
              <a:rPr lang="en-US" dirty="0" smtClean="0"/>
              <a:t>Alliteration</a:t>
            </a:r>
            <a:r>
              <a:rPr lang="en-US" dirty="0"/>
              <a:t> </a:t>
            </a:r>
            <a:r>
              <a:rPr lang="en-US" dirty="0" smtClean="0"/>
              <a:t>and Allusion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1752600"/>
            <a:ext cx="5715000" cy="2070404"/>
          </a:xfrm>
        </p:spPr>
      </p:pic>
      <p:sp>
        <p:nvSpPr>
          <p:cNvPr id="5" name="TextBox 4"/>
          <p:cNvSpPr txBox="1"/>
          <p:nvPr/>
        </p:nvSpPr>
        <p:spPr>
          <a:xfrm>
            <a:off x="6248400" y="1747897"/>
            <a:ext cx="2590800" cy="2062103"/>
          </a:xfrm>
          <a:prstGeom prst="rect">
            <a:avLst/>
          </a:prstGeom>
          <a:solidFill>
            <a:schemeClr val="tx1"/>
          </a:solidFill>
        </p:spPr>
        <p:txBody>
          <a:bodyPr wrap="square" rtlCol="0">
            <a:spAutoFit/>
          </a:bodyPr>
          <a:lstStyle/>
          <a:p>
            <a:r>
              <a:rPr lang="en-US" sz="1600" dirty="0" smtClean="0">
                <a:solidFill>
                  <a:schemeClr val="bg1"/>
                </a:solidFill>
              </a:rPr>
              <a:t>This comic makes reference to the Mayan calendar which predicts that the world will end in 2012 AND a reference to NFL quarterback Brett Favre who keeps coming back from retirement.</a:t>
            </a:r>
            <a:endParaRPr lang="en-US" sz="1600" dirty="0">
              <a:solidFill>
                <a:schemeClr val="bg1"/>
              </a:solidFill>
            </a:endParaRP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191000"/>
            <a:ext cx="5207508" cy="1924812"/>
          </a:xfrm>
          <a:prstGeom prst="rect">
            <a:avLst/>
          </a:prstGeom>
        </p:spPr>
      </p:pic>
      <p:sp>
        <p:nvSpPr>
          <p:cNvPr id="8" name="TextBox 7"/>
          <p:cNvSpPr txBox="1"/>
          <p:nvPr/>
        </p:nvSpPr>
        <p:spPr>
          <a:xfrm>
            <a:off x="5949462" y="4691741"/>
            <a:ext cx="2438400" cy="923330"/>
          </a:xfrm>
          <a:prstGeom prst="rect">
            <a:avLst/>
          </a:prstGeom>
          <a:solidFill>
            <a:schemeClr val="accent2">
              <a:lumMod val="20000"/>
              <a:lumOff val="80000"/>
            </a:schemeClr>
          </a:solidFill>
        </p:spPr>
        <p:txBody>
          <a:bodyPr wrap="square" rtlCol="0">
            <a:spAutoFit/>
          </a:bodyPr>
          <a:lstStyle/>
          <a:p>
            <a:r>
              <a:rPr lang="en-US" dirty="0" smtClean="0">
                <a:solidFill>
                  <a:schemeClr val="bg1"/>
                </a:solidFill>
              </a:rPr>
              <a:t>Alliteration – repetition of </a:t>
            </a:r>
            <a:r>
              <a:rPr lang="en-US" dirty="0" err="1" smtClean="0">
                <a:solidFill>
                  <a:schemeClr val="bg1"/>
                </a:solidFill>
              </a:rPr>
              <a:t>gn</a:t>
            </a:r>
            <a:r>
              <a:rPr lang="en-US" dirty="0" smtClean="0">
                <a:solidFill>
                  <a:schemeClr val="bg1"/>
                </a:solidFill>
              </a:rPr>
              <a:t>: gnarly, </a:t>
            </a:r>
            <a:r>
              <a:rPr lang="en-US" dirty="0" err="1" smtClean="0">
                <a:solidFill>
                  <a:schemeClr val="bg1"/>
                </a:solidFill>
              </a:rPr>
              <a:t>gnorb</a:t>
            </a:r>
            <a:r>
              <a:rPr lang="en-US" dirty="0" smtClean="0">
                <a:solidFill>
                  <a:schemeClr val="bg1"/>
                </a:solidFill>
              </a:rPr>
              <a:t>, gnostic, gnome.</a:t>
            </a:r>
            <a:endParaRPr lang="en-US" dirty="0">
              <a:solidFill>
                <a:schemeClr val="bg1"/>
              </a:solidFill>
            </a:endParaRPr>
          </a:p>
        </p:txBody>
      </p:sp>
    </p:spTree>
    <p:extLst>
      <p:ext uri="{BB962C8B-B14F-4D97-AF65-F5344CB8AC3E}">
        <p14:creationId xmlns:p14="http://schemas.microsoft.com/office/powerpoint/2010/main" val="2420876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10000" dirty="0" smtClean="0">
                <a:latin typeface="AR CHRISTY" pitchFamily="2" charset="0"/>
              </a:rPr>
              <a:t>IDIOM</a:t>
            </a:r>
            <a:endParaRPr lang="en-US" sz="10000" dirty="0">
              <a:latin typeface="AR CHRISTY" pitchFamily="2" charset="0"/>
            </a:endParaRPr>
          </a:p>
        </p:txBody>
      </p:sp>
      <p:sp>
        <p:nvSpPr>
          <p:cNvPr id="5" name="Subtitle 4"/>
          <p:cNvSpPr>
            <a:spLocks noGrp="1"/>
          </p:cNvSpPr>
          <p:nvPr>
            <p:ph type="subTitle" idx="1"/>
          </p:nvPr>
        </p:nvSpPr>
        <p:spPr/>
        <p:txBody>
          <a:bodyPr>
            <a:normAutofit lnSpcReduction="10000"/>
          </a:bodyPr>
          <a:lstStyle/>
          <a:p>
            <a:r>
              <a:rPr lang="en-US" dirty="0" smtClean="0"/>
              <a:t>   An </a:t>
            </a:r>
            <a:r>
              <a:rPr lang="en-US" dirty="0"/>
              <a:t>expression peculiar to itself grammatically or that cannot be understood if taken </a:t>
            </a:r>
            <a:r>
              <a:rPr lang="en-US" dirty="0" smtClean="0"/>
              <a:t>literally.</a:t>
            </a:r>
            <a:endParaRPr lang="en-US" dirty="0"/>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724" y="103150"/>
            <a:ext cx="1963071" cy="1936897"/>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03150"/>
            <a:ext cx="2133137" cy="1733806"/>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9000" y="4267200"/>
            <a:ext cx="1733792" cy="2467319"/>
          </a:xfrm>
          <a:prstGeom prst="rect">
            <a:avLst/>
          </a:prstGeom>
        </p:spPr>
      </p:pic>
      <p:pic>
        <p:nvPicPr>
          <p:cNvPr id="8" name="Picture 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9000" y="103150"/>
            <a:ext cx="1600200" cy="3946042"/>
          </a:xfrm>
          <a:prstGeom prst="rect">
            <a:avLst/>
          </a:prstGeom>
        </p:spPr>
      </p:pic>
      <p:pic>
        <p:nvPicPr>
          <p:cNvPr id="12" name="Picture 11"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783" y="103150"/>
            <a:ext cx="2168906" cy="1733806"/>
          </a:xfrm>
          <a:prstGeom prst="rect">
            <a:avLst/>
          </a:prstGeom>
        </p:spPr>
      </p:pic>
      <p:pic>
        <p:nvPicPr>
          <p:cNvPr id="13" name="Picture 12"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998" y="5257763"/>
            <a:ext cx="1888402" cy="1390302"/>
          </a:xfrm>
          <a:prstGeom prst="rect">
            <a:avLst/>
          </a:prstGeom>
        </p:spPr>
      </p:pic>
      <p:pic>
        <p:nvPicPr>
          <p:cNvPr id="15" name="Picture 14"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73723" y="4495800"/>
            <a:ext cx="1963071" cy="2238719"/>
          </a:xfrm>
          <a:prstGeom prst="rect">
            <a:avLst/>
          </a:prstGeom>
        </p:spPr>
      </p:pic>
      <p:pic>
        <p:nvPicPr>
          <p:cNvPr id="16" name="Picture 15"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52689" y="5171309"/>
            <a:ext cx="2442246" cy="1563210"/>
          </a:xfrm>
          <a:prstGeom prst="rect">
            <a:avLst/>
          </a:prstGeom>
        </p:spPr>
      </p:pic>
      <p:pic>
        <p:nvPicPr>
          <p:cNvPr id="6" name="Picture 5"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73723" y="2133600"/>
            <a:ext cx="1963072" cy="2267229"/>
          </a:xfrm>
          <a:prstGeom prst="rect">
            <a:avLst/>
          </a:prstGeom>
        </p:spPr>
      </p:pic>
      <p:sp>
        <p:nvSpPr>
          <p:cNvPr id="10" name="TextBox 9"/>
          <p:cNvSpPr txBox="1"/>
          <p:nvPr/>
        </p:nvSpPr>
        <p:spPr>
          <a:xfrm>
            <a:off x="5521859" y="2846264"/>
            <a:ext cx="1066800" cy="523220"/>
          </a:xfrm>
          <a:prstGeom prst="rect">
            <a:avLst/>
          </a:prstGeom>
          <a:noFill/>
        </p:spPr>
        <p:txBody>
          <a:bodyPr wrap="square" rtlCol="0">
            <a:spAutoFit/>
          </a:bodyPr>
          <a:lstStyle/>
          <a:p>
            <a:r>
              <a:rPr lang="en-US" sz="2800" b="1" dirty="0" smtClean="0">
                <a:solidFill>
                  <a:srgbClr val="92D050"/>
                </a:solidFill>
              </a:rPr>
              <a:t>Come</a:t>
            </a:r>
            <a:endParaRPr lang="en-US" sz="2800" b="1" dirty="0">
              <a:solidFill>
                <a:srgbClr val="92D050"/>
              </a:solidFill>
            </a:endParaRPr>
          </a:p>
        </p:txBody>
      </p:sp>
    </p:spTree>
    <p:extLst>
      <p:ext uri="{BB962C8B-B14F-4D97-AF65-F5344CB8AC3E}">
        <p14:creationId xmlns:p14="http://schemas.microsoft.com/office/powerpoint/2010/main" val="5395267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5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0"/>
                                        <p:tgtEl>
                                          <p:spTgt spid="2"/>
                                        </p:tgtEl>
                                      </p:cBhvr>
                                    </p:animEffect>
                                    <p:anim calcmode="lin" valueType="num">
                                      <p:cBhvr>
                                        <p:cTn id="14" dur="5000" fill="hold"/>
                                        <p:tgtEl>
                                          <p:spTgt spid="2"/>
                                        </p:tgtEl>
                                        <p:attrNameLst>
                                          <p:attrName>ppt_x</p:attrName>
                                        </p:attrNameLst>
                                      </p:cBhvr>
                                      <p:tavLst>
                                        <p:tav tm="0">
                                          <p:val>
                                            <p:strVal val="#ppt_x"/>
                                          </p:val>
                                        </p:tav>
                                        <p:tav tm="100000">
                                          <p:val>
                                            <p:strVal val="#ppt_x"/>
                                          </p:val>
                                        </p:tav>
                                      </p:tavLst>
                                    </p:anim>
                                    <p:anim calcmode="lin" valueType="num">
                                      <p:cBhvr>
                                        <p:cTn id="15" dur="5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2000"/>
                            </p:stCondLst>
                            <p:childTnLst>
                              <p:par>
                                <p:cTn id="17" presetID="42" presetClass="entr" presetSubtype="0" fill="hold" nodeType="afterEffect">
                                  <p:stCondLst>
                                    <p:cond delay="50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0"/>
                                        <p:tgtEl>
                                          <p:spTgt spid="13"/>
                                        </p:tgtEl>
                                      </p:cBhvr>
                                    </p:animEffect>
                                    <p:anim calcmode="lin" valueType="num">
                                      <p:cBhvr>
                                        <p:cTn id="20" dur="5000" fill="hold"/>
                                        <p:tgtEl>
                                          <p:spTgt spid="13"/>
                                        </p:tgtEl>
                                        <p:attrNameLst>
                                          <p:attrName>ppt_x</p:attrName>
                                        </p:attrNameLst>
                                      </p:cBhvr>
                                      <p:tavLst>
                                        <p:tav tm="0">
                                          <p:val>
                                            <p:strVal val="#ppt_x"/>
                                          </p:val>
                                        </p:tav>
                                        <p:tav tm="100000">
                                          <p:val>
                                            <p:strVal val="#ppt_x"/>
                                          </p:val>
                                        </p:tav>
                                      </p:tavLst>
                                    </p:anim>
                                    <p:anim calcmode="lin" valueType="num">
                                      <p:cBhvr>
                                        <p:cTn id="21" dur="5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22000"/>
                            </p:stCondLst>
                            <p:childTnLst>
                              <p:par>
                                <p:cTn id="23" presetID="42" presetClass="entr" presetSubtype="0" fill="hold" nodeType="afterEffect">
                                  <p:stCondLst>
                                    <p:cond delay="50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0"/>
                                        <p:tgtEl>
                                          <p:spTgt spid="15"/>
                                        </p:tgtEl>
                                      </p:cBhvr>
                                    </p:animEffect>
                                    <p:anim calcmode="lin" valueType="num">
                                      <p:cBhvr>
                                        <p:cTn id="26" dur="5000" fill="hold"/>
                                        <p:tgtEl>
                                          <p:spTgt spid="15"/>
                                        </p:tgtEl>
                                        <p:attrNameLst>
                                          <p:attrName>ppt_x</p:attrName>
                                        </p:attrNameLst>
                                      </p:cBhvr>
                                      <p:tavLst>
                                        <p:tav tm="0">
                                          <p:val>
                                            <p:strVal val="#ppt_x"/>
                                          </p:val>
                                        </p:tav>
                                        <p:tav tm="100000">
                                          <p:val>
                                            <p:strVal val="#ppt_x"/>
                                          </p:val>
                                        </p:tav>
                                      </p:tavLst>
                                    </p:anim>
                                    <p:anim calcmode="lin" valueType="num">
                                      <p:cBhvr>
                                        <p:cTn id="27" dur="50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32000"/>
                            </p:stCondLst>
                            <p:childTnLst>
                              <p:par>
                                <p:cTn id="29" presetID="42" presetClass="entr" presetSubtype="0" fill="hold" nodeType="afterEffect">
                                  <p:stCondLst>
                                    <p:cond delay="50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0"/>
                                        <p:tgtEl>
                                          <p:spTgt spid="12"/>
                                        </p:tgtEl>
                                      </p:cBhvr>
                                    </p:animEffect>
                                    <p:anim calcmode="lin" valueType="num">
                                      <p:cBhvr>
                                        <p:cTn id="32" dur="5000" fill="hold"/>
                                        <p:tgtEl>
                                          <p:spTgt spid="12"/>
                                        </p:tgtEl>
                                        <p:attrNameLst>
                                          <p:attrName>ppt_x</p:attrName>
                                        </p:attrNameLst>
                                      </p:cBhvr>
                                      <p:tavLst>
                                        <p:tav tm="0">
                                          <p:val>
                                            <p:strVal val="#ppt_x"/>
                                          </p:val>
                                        </p:tav>
                                        <p:tav tm="100000">
                                          <p:val>
                                            <p:strVal val="#ppt_x"/>
                                          </p:val>
                                        </p:tav>
                                      </p:tavLst>
                                    </p:anim>
                                    <p:anim calcmode="lin" valueType="num">
                                      <p:cBhvr>
                                        <p:cTn id="33" dur="5000" fill="hold"/>
                                        <p:tgtEl>
                                          <p:spTgt spid="12"/>
                                        </p:tgtEl>
                                        <p:attrNameLst>
                                          <p:attrName>ppt_y</p:attrName>
                                        </p:attrNameLst>
                                      </p:cBhvr>
                                      <p:tavLst>
                                        <p:tav tm="0">
                                          <p:val>
                                            <p:strVal val="#ppt_y+.1"/>
                                          </p:val>
                                        </p:tav>
                                        <p:tav tm="100000">
                                          <p:val>
                                            <p:strVal val="#ppt_y"/>
                                          </p:val>
                                        </p:tav>
                                      </p:tavLst>
                                    </p:anim>
                                  </p:childTnLst>
                                </p:cTn>
                              </p:par>
                            </p:childTnLst>
                          </p:cTn>
                        </p:par>
                        <p:par>
                          <p:cTn id="34" fill="hold">
                            <p:stCondLst>
                              <p:cond delay="42000"/>
                            </p:stCondLst>
                            <p:childTnLst>
                              <p:par>
                                <p:cTn id="35" presetID="42" presetClass="entr" presetSubtype="0" fill="hold" nodeType="afterEffect">
                                  <p:stCondLst>
                                    <p:cond delay="500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0"/>
                                        <p:tgtEl>
                                          <p:spTgt spid="8"/>
                                        </p:tgtEl>
                                      </p:cBhvr>
                                    </p:animEffect>
                                    <p:anim calcmode="lin" valueType="num">
                                      <p:cBhvr>
                                        <p:cTn id="38" dur="5000" fill="hold"/>
                                        <p:tgtEl>
                                          <p:spTgt spid="8"/>
                                        </p:tgtEl>
                                        <p:attrNameLst>
                                          <p:attrName>ppt_x</p:attrName>
                                        </p:attrNameLst>
                                      </p:cBhvr>
                                      <p:tavLst>
                                        <p:tav tm="0">
                                          <p:val>
                                            <p:strVal val="#ppt_x"/>
                                          </p:val>
                                        </p:tav>
                                        <p:tav tm="100000">
                                          <p:val>
                                            <p:strVal val="#ppt_x"/>
                                          </p:val>
                                        </p:tav>
                                      </p:tavLst>
                                    </p:anim>
                                    <p:anim calcmode="lin" valueType="num">
                                      <p:cBhvr>
                                        <p:cTn id="39" dur="50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52000"/>
                            </p:stCondLst>
                            <p:childTnLst>
                              <p:par>
                                <p:cTn id="41" presetID="42" presetClass="entr" presetSubtype="0" fill="hold" nodeType="afterEffect">
                                  <p:stCondLst>
                                    <p:cond delay="500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0"/>
                                        <p:tgtEl>
                                          <p:spTgt spid="3"/>
                                        </p:tgtEl>
                                      </p:cBhvr>
                                    </p:animEffect>
                                    <p:anim calcmode="lin" valueType="num">
                                      <p:cBhvr>
                                        <p:cTn id="44" dur="5000" fill="hold"/>
                                        <p:tgtEl>
                                          <p:spTgt spid="3"/>
                                        </p:tgtEl>
                                        <p:attrNameLst>
                                          <p:attrName>ppt_x</p:attrName>
                                        </p:attrNameLst>
                                      </p:cBhvr>
                                      <p:tavLst>
                                        <p:tav tm="0">
                                          <p:val>
                                            <p:strVal val="#ppt_x"/>
                                          </p:val>
                                        </p:tav>
                                        <p:tav tm="100000">
                                          <p:val>
                                            <p:strVal val="#ppt_x"/>
                                          </p:val>
                                        </p:tav>
                                      </p:tavLst>
                                    </p:anim>
                                    <p:anim calcmode="lin" valueType="num">
                                      <p:cBhvr>
                                        <p:cTn id="45" dur="5000" fill="hold"/>
                                        <p:tgtEl>
                                          <p:spTgt spid="3"/>
                                        </p:tgtEl>
                                        <p:attrNameLst>
                                          <p:attrName>ppt_y</p:attrName>
                                        </p:attrNameLst>
                                      </p:cBhvr>
                                      <p:tavLst>
                                        <p:tav tm="0">
                                          <p:val>
                                            <p:strVal val="#ppt_y+.1"/>
                                          </p:val>
                                        </p:tav>
                                        <p:tav tm="100000">
                                          <p:val>
                                            <p:strVal val="#ppt_y"/>
                                          </p:val>
                                        </p:tav>
                                      </p:tavLst>
                                    </p:anim>
                                  </p:childTnLst>
                                </p:cTn>
                              </p:par>
                            </p:childTnLst>
                          </p:cTn>
                        </p:par>
                        <p:par>
                          <p:cTn id="46" fill="hold">
                            <p:stCondLst>
                              <p:cond delay="62000"/>
                            </p:stCondLst>
                            <p:childTnLst>
                              <p:par>
                                <p:cTn id="47" presetID="42" presetClass="entr" presetSubtype="0" fill="hold" nodeType="afterEffect">
                                  <p:stCondLst>
                                    <p:cond delay="500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0"/>
                                        <p:tgtEl>
                                          <p:spTgt spid="7"/>
                                        </p:tgtEl>
                                      </p:cBhvr>
                                    </p:animEffect>
                                    <p:anim calcmode="lin" valueType="num">
                                      <p:cBhvr>
                                        <p:cTn id="50" dur="5000" fill="hold"/>
                                        <p:tgtEl>
                                          <p:spTgt spid="7"/>
                                        </p:tgtEl>
                                        <p:attrNameLst>
                                          <p:attrName>ppt_x</p:attrName>
                                        </p:attrNameLst>
                                      </p:cBhvr>
                                      <p:tavLst>
                                        <p:tav tm="0">
                                          <p:val>
                                            <p:strVal val="#ppt_x"/>
                                          </p:val>
                                        </p:tav>
                                        <p:tav tm="100000">
                                          <p:val>
                                            <p:strVal val="#ppt_x"/>
                                          </p:val>
                                        </p:tav>
                                      </p:tavLst>
                                    </p:anim>
                                    <p:anim calcmode="lin" valueType="num">
                                      <p:cBhvr>
                                        <p:cTn id="51" dur="5000" fill="hold"/>
                                        <p:tgtEl>
                                          <p:spTgt spid="7"/>
                                        </p:tgtEl>
                                        <p:attrNameLst>
                                          <p:attrName>ppt_y</p:attrName>
                                        </p:attrNameLst>
                                      </p:cBhvr>
                                      <p:tavLst>
                                        <p:tav tm="0">
                                          <p:val>
                                            <p:strVal val="#ppt_y+.1"/>
                                          </p:val>
                                        </p:tav>
                                        <p:tav tm="100000">
                                          <p:val>
                                            <p:strVal val="#ppt_y"/>
                                          </p:val>
                                        </p:tav>
                                      </p:tavLst>
                                    </p:anim>
                                  </p:childTnLst>
                                </p:cTn>
                              </p:par>
                            </p:childTnLst>
                          </p:cTn>
                        </p:par>
                        <p:par>
                          <p:cTn id="52" fill="hold">
                            <p:stCondLst>
                              <p:cond delay="72000"/>
                            </p:stCondLst>
                            <p:childTnLst>
                              <p:par>
                                <p:cTn id="53" presetID="42" presetClass="entr" presetSubtype="0" fill="hold" nodeType="afterEffect">
                                  <p:stCondLst>
                                    <p:cond delay="500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0"/>
                                        <p:tgtEl>
                                          <p:spTgt spid="16"/>
                                        </p:tgtEl>
                                      </p:cBhvr>
                                    </p:animEffect>
                                    <p:anim calcmode="lin" valueType="num">
                                      <p:cBhvr>
                                        <p:cTn id="56" dur="5000" fill="hold"/>
                                        <p:tgtEl>
                                          <p:spTgt spid="16"/>
                                        </p:tgtEl>
                                        <p:attrNameLst>
                                          <p:attrName>ppt_x</p:attrName>
                                        </p:attrNameLst>
                                      </p:cBhvr>
                                      <p:tavLst>
                                        <p:tav tm="0">
                                          <p:val>
                                            <p:strVal val="#ppt_x"/>
                                          </p:val>
                                        </p:tav>
                                        <p:tav tm="100000">
                                          <p:val>
                                            <p:strVal val="#ppt_x"/>
                                          </p:val>
                                        </p:tav>
                                      </p:tavLst>
                                    </p:anim>
                                    <p:anim calcmode="lin" valueType="num">
                                      <p:cBhvr>
                                        <p:cTn id="57" dur="5000" fill="hold"/>
                                        <p:tgtEl>
                                          <p:spTgt spid="16"/>
                                        </p:tgtEl>
                                        <p:attrNameLst>
                                          <p:attrName>ppt_y</p:attrName>
                                        </p:attrNameLst>
                                      </p:cBhvr>
                                      <p:tavLst>
                                        <p:tav tm="0">
                                          <p:val>
                                            <p:strVal val="#ppt_y+.1"/>
                                          </p:val>
                                        </p:tav>
                                        <p:tav tm="100000">
                                          <p:val>
                                            <p:strVal val="#ppt_y"/>
                                          </p:val>
                                        </p:tav>
                                      </p:tavLst>
                                    </p:anim>
                                  </p:childTnLst>
                                </p:cTn>
                              </p:par>
                            </p:childTnLst>
                          </p:cTn>
                        </p:par>
                        <p:par>
                          <p:cTn id="58" fill="hold">
                            <p:stCondLst>
                              <p:cond delay="82000"/>
                            </p:stCondLst>
                            <p:childTnLst>
                              <p:par>
                                <p:cTn id="59" presetID="42" presetClass="entr" presetSubtype="0" fill="hold" nodeType="afterEffect">
                                  <p:stCondLst>
                                    <p:cond delay="500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anim calcmode="lin" valueType="num">
                                      <p:cBhvr>
                                        <p:cTn id="62" dur="1000" fill="hold"/>
                                        <p:tgtEl>
                                          <p:spTgt spid="6"/>
                                        </p:tgtEl>
                                        <p:attrNameLst>
                                          <p:attrName>ppt_x</p:attrName>
                                        </p:attrNameLst>
                                      </p:cBhvr>
                                      <p:tavLst>
                                        <p:tav tm="0">
                                          <p:val>
                                            <p:strVal val="#ppt_x"/>
                                          </p:val>
                                        </p:tav>
                                        <p:tav tm="100000">
                                          <p:val>
                                            <p:strVal val="#ppt_x"/>
                                          </p:val>
                                        </p:tav>
                                      </p:tavLst>
                                    </p:anim>
                                    <p:anim calcmode="lin" valueType="num">
                                      <p:cBhvr>
                                        <p:cTn id="63" dur="1000" fill="hold"/>
                                        <p:tgtEl>
                                          <p:spTgt spid="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500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anim calcmode="lin" valueType="num">
                                      <p:cBhvr>
                                        <p:cTn id="67" dur="1000" fill="hold"/>
                                        <p:tgtEl>
                                          <p:spTgt spid="10"/>
                                        </p:tgtEl>
                                        <p:attrNameLst>
                                          <p:attrName>ppt_x</p:attrName>
                                        </p:attrNameLst>
                                      </p:cBhvr>
                                      <p:tavLst>
                                        <p:tav tm="0">
                                          <p:val>
                                            <p:strVal val="#ppt_x"/>
                                          </p:val>
                                        </p:tav>
                                        <p:tav tm="100000">
                                          <p:val>
                                            <p:strVal val="#ppt_x"/>
                                          </p:val>
                                        </p:tav>
                                      </p:tavLst>
                                    </p:anim>
                                    <p:anim calcmode="lin" valueType="num">
                                      <p:cBhvr>
                                        <p:cTn id="6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Meanings of the Idioms:</a:t>
            </a:r>
            <a:endParaRPr lang="en-US" dirty="0"/>
          </a:p>
        </p:txBody>
      </p:sp>
      <p:sp>
        <p:nvSpPr>
          <p:cNvPr id="3" name="Content Placeholder 2"/>
          <p:cNvSpPr>
            <a:spLocks noGrp="1"/>
          </p:cNvSpPr>
          <p:nvPr>
            <p:ph idx="1"/>
          </p:nvPr>
        </p:nvSpPr>
        <p:spPr/>
        <p:txBody>
          <a:bodyPr/>
          <a:lstStyle/>
          <a:p>
            <a:r>
              <a:rPr lang="en-US" dirty="0" smtClean="0"/>
              <a:t>Penny for your thoughts = What are you thinking about?</a:t>
            </a:r>
          </a:p>
          <a:p>
            <a:r>
              <a:rPr lang="en-US" dirty="0" smtClean="0"/>
              <a:t>Can’t take it with you = enjoy what you have now, because you can’t take it with you when you die.</a:t>
            </a:r>
          </a:p>
          <a:p>
            <a:r>
              <a:rPr lang="en-US" dirty="0" smtClean="0"/>
              <a:t>Barking up the wrong tree = You have misunderstood  something OR you are totally wrong.</a:t>
            </a:r>
          </a:p>
          <a:p>
            <a:r>
              <a:rPr lang="en-US" dirty="0" smtClean="0"/>
              <a:t>Lost my head = lost control of his actions.</a:t>
            </a:r>
          </a:p>
          <a:p>
            <a:r>
              <a:rPr lang="en-US" dirty="0" smtClean="0"/>
              <a:t>Come full circle = back to where you started.</a:t>
            </a:r>
          </a:p>
          <a:p>
            <a:r>
              <a:rPr lang="en-US" dirty="0" smtClean="0"/>
              <a:t>Time flies = time moves quickly  and often unnoticed.</a:t>
            </a:r>
          </a:p>
          <a:p>
            <a:r>
              <a:rPr lang="en-US" dirty="0" smtClean="0"/>
              <a:t>Separated eggs = separating the egg white from the yolk. </a:t>
            </a:r>
          </a:p>
          <a:p>
            <a:r>
              <a:rPr lang="en-US" dirty="0" smtClean="0"/>
              <a:t>Raining cats and dogs = Raining very hard.</a:t>
            </a:r>
            <a:endParaRPr lang="en-US" dirty="0"/>
          </a:p>
        </p:txBody>
      </p:sp>
    </p:spTree>
    <p:extLst>
      <p:ext uri="{BB962C8B-B14F-4D97-AF65-F5344CB8AC3E}">
        <p14:creationId xmlns:p14="http://schemas.microsoft.com/office/powerpoint/2010/main" val="30025499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8800" dirty="0" smtClean="0">
                <a:latin typeface="AR CHRISTY" pitchFamily="2" charset="0"/>
              </a:rPr>
              <a:t>IMAGERY</a:t>
            </a:r>
            <a:endParaRPr lang="en-US" sz="8800" dirty="0">
              <a:latin typeface="AR CHRISTY" pitchFamily="2" charset="0"/>
            </a:endParaRPr>
          </a:p>
        </p:txBody>
      </p:sp>
      <p:sp>
        <p:nvSpPr>
          <p:cNvPr id="5" name="Subtitle 4"/>
          <p:cNvSpPr>
            <a:spLocks noGrp="1"/>
          </p:cNvSpPr>
          <p:nvPr>
            <p:ph type="subTitle" idx="1"/>
          </p:nvPr>
        </p:nvSpPr>
        <p:spPr/>
        <p:txBody>
          <a:bodyPr>
            <a:normAutofit fontScale="92500" lnSpcReduction="20000"/>
          </a:bodyPr>
          <a:lstStyle/>
          <a:p>
            <a:r>
              <a:rPr lang="en-US" dirty="0"/>
              <a:t>A word or group of words in a literary work which appeal to one or more of the senses: sight, taste, touch, hearing and </a:t>
            </a:r>
            <a:r>
              <a:rPr lang="en-US" dirty="0" smtClean="0"/>
              <a:t>smell</a:t>
            </a:r>
            <a:r>
              <a:rPr lang="en-US" dirty="0"/>
              <a:t>.</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857899" cy="1895740"/>
          </a:xfrm>
          <a:prstGeom prst="rect">
            <a:avLst/>
          </a:prstGeom>
        </p:spPr>
      </p:pic>
      <p:sp>
        <p:nvSpPr>
          <p:cNvPr id="3" name="Rectangle 2"/>
          <p:cNvSpPr/>
          <p:nvPr/>
        </p:nvSpPr>
        <p:spPr>
          <a:xfrm>
            <a:off x="2819400" y="27563"/>
            <a:ext cx="2819400" cy="1846659"/>
          </a:xfrm>
          <a:prstGeom prst="rect">
            <a:avLst/>
          </a:prstGeom>
          <a:solidFill>
            <a:schemeClr val="bg2">
              <a:lumMod val="25000"/>
              <a:lumOff val="75000"/>
            </a:schemeClr>
          </a:solidFill>
        </p:spPr>
        <p:txBody>
          <a:bodyPr wrap="square">
            <a:spAutoFit/>
          </a:bodyPr>
          <a:lstStyle/>
          <a:p>
            <a:r>
              <a:rPr lang="en-US" sz="1600" dirty="0" smtClean="0">
                <a:solidFill>
                  <a:schemeClr val="bg1"/>
                </a:solidFill>
              </a:rPr>
              <a:t>I Wandered Lonely as a Cloud</a:t>
            </a:r>
            <a:r>
              <a:rPr lang="en-US" dirty="0">
                <a:solidFill>
                  <a:schemeClr val="bg1"/>
                </a:solidFill>
              </a:rPr>
              <a:t/>
            </a:r>
            <a:br>
              <a:rPr lang="en-US" dirty="0">
                <a:solidFill>
                  <a:schemeClr val="bg1"/>
                </a:solidFill>
              </a:rPr>
            </a:br>
            <a:r>
              <a:rPr lang="en-US" sz="900" dirty="0" smtClean="0">
                <a:solidFill>
                  <a:schemeClr val="bg1"/>
                </a:solidFill>
              </a:rPr>
              <a:t>William </a:t>
            </a:r>
            <a:r>
              <a:rPr lang="en-US" sz="900" dirty="0" err="1" smtClean="0">
                <a:solidFill>
                  <a:schemeClr val="bg1"/>
                </a:solidFill>
              </a:rPr>
              <a:t>Worsdworth</a:t>
            </a:r>
            <a:r>
              <a:rPr lang="en-US" sz="900" dirty="0" smtClean="0">
                <a:solidFill>
                  <a:schemeClr val="bg1"/>
                </a:solidFill>
              </a:rPr>
              <a:t> </a:t>
            </a:r>
            <a:r>
              <a:rPr lang="en-US" sz="1400" dirty="0" smtClean="0">
                <a:solidFill>
                  <a:schemeClr val="bg1"/>
                </a:solidFill>
              </a:rPr>
              <a:t>  </a:t>
            </a:r>
          </a:p>
          <a:p>
            <a:endParaRPr lang="en-US" sz="1400" i="1" dirty="0">
              <a:solidFill>
                <a:schemeClr val="bg1"/>
              </a:solidFill>
            </a:endParaRPr>
          </a:p>
          <a:p>
            <a:r>
              <a:rPr lang="en-US" sz="1400" i="1" dirty="0" smtClean="0">
                <a:solidFill>
                  <a:schemeClr val="bg1"/>
                </a:solidFill>
              </a:rPr>
              <a:t>I </a:t>
            </a:r>
            <a:r>
              <a:rPr lang="en-US" sz="1400" i="1" dirty="0">
                <a:solidFill>
                  <a:schemeClr val="bg1"/>
                </a:solidFill>
              </a:rPr>
              <a:t>wandered lonely as a cloud</a:t>
            </a:r>
            <a:br>
              <a:rPr lang="en-US" sz="1400" i="1" dirty="0">
                <a:solidFill>
                  <a:schemeClr val="bg1"/>
                </a:solidFill>
              </a:rPr>
            </a:br>
            <a:r>
              <a:rPr lang="en-US" sz="1400" i="1" dirty="0">
                <a:solidFill>
                  <a:schemeClr val="bg1"/>
                </a:solidFill>
              </a:rPr>
              <a:t>That floats on high o'er vales and hills,</a:t>
            </a:r>
            <a:br>
              <a:rPr lang="en-US" sz="1400" i="1" dirty="0">
                <a:solidFill>
                  <a:schemeClr val="bg1"/>
                </a:solidFill>
              </a:rPr>
            </a:br>
            <a:r>
              <a:rPr lang="en-US" sz="1400" i="1" dirty="0">
                <a:solidFill>
                  <a:schemeClr val="bg1"/>
                </a:solidFill>
              </a:rPr>
              <a:t>When all at once I saw a crowd,</a:t>
            </a:r>
            <a:br>
              <a:rPr lang="en-US" sz="1400" i="1" dirty="0">
                <a:solidFill>
                  <a:schemeClr val="bg1"/>
                </a:solidFill>
              </a:rPr>
            </a:br>
            <a:r>
              <a:rPr lang="en-US" sz="1400" i="1" dirty="0">
                <a:solidFill>
                  <a:schemeClr val="bg1"/>
                </a:solidFill>
              </a:rPr>
              <a:t>A host, of golden daffodils;</a:t>
            </a:r>
            <a:br>
              <a:rPr lang="en-US" sz="1400" i="1" dirty="0">
                <a:solidFill>
                  <a:schemeClr val="bg1"/>
                </a:solidFill>
              </a:rPr>
            </a:br>
            <a:r>
              <a:rPr lang="en-US" sz="1400" i="1" dirty="0">
                <a:solidFill>
                  <a:schemeClr val="bg1"/>
                </a:solidFill>
              </a:rPr>
              <a:t>Beside the lake, beneath the </a:t>
            </a:r>
            <a:r>
              <a:rPr lang="en-US" sz="1400" i="1" dirty="0" smtClean="0">
                <a:solidFill>
                  <a:schemeClr val="bg1"/>
                </a:solidFill>
              </a:rPr>
              <a:t>trees…</a:t>
            </a:r>
            <a:endParaRPr lang="en-US" sz="1400" dirty="0">
              <a:solidFill>
                <a:schemeClr val="bg1"/>
              </a:solidFill>
            </a:endParaRPr>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5181600"/>
            <a:ext cx="1144736" cy="1477328"/>
          </a:xfrm>
          <a:prstGeom prst="rect">
            <a:avLst/>
          </a:prstGeom>
        </p:spPr>
      </p:pic>
      <p:sp>
        <p:nvSpPr>
          <p:cNvPr id="7" name="TextBox 6"/>
          <p:cNvSpPr txBox="1"/>
          <p:nvPr/>
        </p:nvSpPr>
        <p:spPr>
          <a:xfrm>
            <a:off x="29383" y="5152072"/>
            <a:ext cx="1238369" cy="253916"/>
          </a:xfrm>
          <a:prstGeom prst="rect">
            <a:avLst/>
          </a:prstGeom>
          <a:noFill/>
        </p:spPr>
        <p:txBody>
          <a:bodyPr wrap="square" rtlCol="0">
            <a:spAutoFit/>
          </a:bodyPr>
          <a:lstStyle/>
          <a:p>
            <a:pPr algn="ctr"/>
            <a:r>
              <a:rPr lang="en-US" sz="1050" dirty="0">
                <a:solidFill>
                  <a:schemeClr val="bg1"/>
                </a:solidFill>
              </a:rPr>
              <a:t>R</a:t>
            </a:r>
            <a:r>
              <a:rPr lang="en-US" sz="1050" dirty="0" smtClean="0">
                <a:solidFill>
                  <a:schemeClr val="bg1"/>
                </a:solidFill>
              </a:rPr>
              <a:t>ibbon of highway.</a:t>
            </a:r>
            <a:endParaRPr lang="en-US" sz="1050" dirty="0">
              <a:solidFill>
                <a:schemeClr val="bg1"/>
              </a:solidFill>
            </a:endParaRPr>
          </a:p>
        </p:txBody>
      </p:sp>
      <p:sp>
        <p:nvSpPr>
          <p:cNvPr id="8" name="TextBox 7"/>
          <p:cNvSpPr txBox="1"/>
          <p:nvPr/>
        </p:nvSpPr>
        <p:spPr>
          <a:xfrm>
            <a:off x="5048250" y="1905000"/>
            <a:ext cx="4038600" cy="3170099"/>
          </a:xfrm>
          <a:prstGeom prst="rect">
            <a:avLst/>
          </a:prstGeom>
          <a:solidFill>
            <a:schemeClr val="accent2">
              <a:lumMod val="40000"/>
              <a:lumOff val="60000"/>
            </a:schemeClr>
          </a:solidFill>
        </p:spPr>
        <p:txBody>
          <a:bodyPr wrap="square" rtlCol="0">
            <a:spAutoFit/>
          </a:bodyPr>
          <a:lstStyle/>
          <a:p>
            <a:r>
              <a:rPr lang="en-US" dirty="0" smtClean="0">
                <a:solidFill>
                  <a:schemeClr val="bg1"/>
                </a:solidFill>
              </a:rPr>
              <a:t>The Eagle</a:t>
            </a:r>
            <a:endParaRPr lang="en-US" sz="900" dirty="0" smtClean="0">
              <a:solidFill>
                <a:schemeClr val="bg1"/>
              </a:solidFill>
            </a:endParaRPr>
          </a:p>
          <a:p>
            <a:r>
              <a:rPr lang="en-US" sz="900" dirty="0" smtClean="0">
                <a:solidFill>
                  <a:schemeClr val="bg1"/>
                </a:solidFill>
              </a:rPr>
              <a:t>Alfred, Lord Tennyson </a:t>
            </a:r>
          </a:p>
          <a:p>
            <a:endParaRPr lang="en-US" sz="900" dirty="0" smtClean="0">
              <a:solidFill>
                <a:schemeClr val="bg1"/>
              </a:solidFill>
            </a:endParaRPr>
          </a:p>
          <a:p>
            <a:r>
              <a:rPr lang="en-US" sz="1400" dirty="0">
                <a:solidFill>
                  <a:schemeClr val="bg1"/>
                </a:solidFill>
              </a:rPr>
              <a:t>He clasps the crag with </a:t>
            </a:r>
            <a:endParaRPr lang="en-US" sz="1400" dirty="0" smtClean="0">
              <a:solidFill>
                <a:schemeClr val="bg1"/>
              </a:solidFill>
            </a:endParaRPr>
          </a:p>
          <a:p>
            <a:r>
              <a:rPr lang="en-US" sz="1400" dirty="0" smtClean="0">
                <a:solidFill>
                  <a:schemeClr val="bg1"/>
                </a:solidFill>
              </a:rPr>
              <a:t>crooked </a:t>
            </a:r>
            <a:r>
              <a:rPr lang="en-US" sz="1400" dirty="0">
                <a:solidFill>
                  <a:schemeClr val="bg1"/>
                </a:solidFill>
              </a:rPr>
              <a:t>hands; </a:t>
            </a:r>
            <a:br>
              <a:rPr lang="en-US" sz="1400" dirty="0">
                <a:solidFill>
                  <a:schemeClr val="bg1"/>
                </a:solidFill>
              </a:rPr>
            </a:br>
            <a:r>
              <a:rPr lang="en-US" sz="1400" dirty="0">
                <a:solidFill>
                  <a:schemeClr val="bg1"/>
                </a:solidFill>
              </a:rPr>
              <a:t>Close to the sun in </a:t>
            </a:r>
            <a:r>
              <a:rPr lang="en-US" sz="1400" dirty="0" smtClean="0">
                <a:solidFill>
                  <a:schemeClr val="bg1"/>
                </a:solidFill>
              </a:rPr>
              <a:t>lonely</a:t>
            </a:r>
          </a:p>
          <a:p>
            <a:r>
              <a:rPr lang="en-US" sz="1400" dirty="0" smtClean="0">
                <a:solidFill>
                  <a:schemeClr val="bg1"/>
                </a:solidFill>
              </a:rPr>
              <a:t> </a:t>
            </a:r>
            <a:r>
              <a:rPr lang="en-US" sz="1400" dirty="0">
                <a:solidFill>
                  <a:schemeClr val="bg1"/>
                </a:solidFill>
              </a:rPr>
              <a:t>lands, </a:t>
            </a:r>
            <a:br>
              <a:rPr lang="en-US" sz="1400" dirty="0">
                <a:solidFill>
                  <a:schemeClr val="bg1"/>
                </a:solidFill>
              </a:rPr>
            </a:br>
            <a:r>
              <a:rPr lang="en-US" sz="1400" dirty="0">
                <a:solidFill>
                  <a:schemeClr val="bg1"/>
                </a:solidFill>
              </a:rPr>
              <a:t>Ringed with the azure world</a:t>
            </a:r>
            <a:r>
              <a:rPr lang="en-US" sz="1400" dirty="0" smtClean="0">
                <a:solidFill>
                  <a:schemeClr val="bg1"/>
                </a:solidFill>
              </a:rPr>
              <a:t>,</a:t>
            </a:r>
          </a:p>
          <a:p>
            <a:r>
              <a:rPr lang="en-US" sz="1400" dirty="0" smtClean="0">
                <a:solidFill>
                  <a:schemeClr val="bg1"/>
                </a:solidFill>
              </a:rPr>
              <a:t> </a:t>
            </a:r>
            <a:r>
              <a:rPr lang="en-US" sz="1400" dirty="0">
                <a:solidFill>
                  <a:schemeClr val="bg1"/>
                </a:solidFill>
              </a:rPr>
              <a:t>he stands. </a:t>
            </a:r>
            <a:r>
              <a:rPr lang="en-US" sz="800" dirty="0" smtClean="0">
                <a:solidFill>
                  <a:schemeClr val="bg1"/>
                </a:solidFill>
              </a:rPr>
              <a:t>  </a:t>
            </a:r>
          </a:p>
          <a:p>
            <a:endParaRPr lang="en-US" sz="1000" dirty="0">
              <a:solidFill>
                <a:schemeClr val="bg1"/>
              </a:solidFill>
            </a:endParaRPr>
          </a:p>
          <a:p>
            <a:r>
              <a:rPr lang="en-US" sz="1400" dirty="0">
                <a:solidFill>
                  <a:schemeClr val="bg1"/>
                </a:solidFill>
              </a:rPr>
              <a:t>The wrinkled sea beneath </a:t>
            </a:r>
            <a:endParaRPr lang="en-US" sz="1400" dirty="0" smtClean="0">
              <a:solidFill>
                <a:schemeClr val="bg1"/>
              </a:solidFill>
            </a:endParaRPr>
          </a:p>
          <a:p>
            <a:r>
              <a:rPr lang="en-US" sz="1400" dirty="0" smtClean="0">
                <a:solidFill>
                  <a:schemeClr val="bg1"/>
                </a:solidFill>
              </a:rPr>
              <a:t>him </a:t>
            </a:r>
            <a:r>
              <a:rPr lang="en-US" sz="1400" dirty="0">
                <a:solidFill>
                  <a:schemeClr val="bg1"/>
                </a:solidFill>
              </a:rPr>
              <a:t>crawls; </a:t>
            </a:r>
            <a:br>
              <a:rPr lang="en-US" sz="1400" dirty="0">
                <a:solidFill>
                  <a:schemeClr val="bg1"/>
                </a:solidFill>
              </a:rPr>
            </a:br>
            <a:r>
              <a:rPr lang="en-US" sz="1400" dirty="0">
                <a:solidFill>
                  <a:schemeClr val="bg1"/>
                </a:solidFill>
              </a:rPr>
              <a:t>He watches from his </a:t>
            </a:r>
            <a:endParaRPr lang="en-US" sz="1400" dirty="0" smtClean="0">
              <a:solidFill>
                <a:schemeClr val="bg1"/>
              </a:solidFill>
            </a:endParaRPr>
          </a:p>
          <a:p>
            <a:r>
              <a:rPr lang="en-US" sz="1400" dirty="0" smtClean="0">
                <a:solidFill>
                  <a:schemeClr val="bg1"/>
                </a:solidFill>
              </a:rPr>
              <a:t>mountain </a:t>
            </a:r>
            <a:r>
              <a:rPr lang="en-US" sz="1400" dirty="0">
                <a:solidFill>
                  <a:schemeClr val="bg1"/>
                </a:solidFill>
              </a:rPr>
              <a:t>walls, </a:t>
            </a:r>
            <a:br>
              <a:rPr lang="en-US" sz="1400" dirty="0">
                <a:solidFill>
                  <a:schemeClr val="bg1"/>
                </a:solidFill>
              </a:rPr>
            </a:br>
            <a:r>
              <a:rPr lang="en-US" sz="1400" dirty="0">
                <a:solidFill>
                  <a:schemeClr val="bg1"/>
                </a:solidFill>
              </a:rPr>
              <a:t>And like a thunderbolt he falls. </a:t>
            </a:r>
            <a:endParaRPr lang="en-US" sz="800" dirty="0" smtClean="0"/>
          </a:p>
        </p:txBody>
      </p:sp>
      <p:pic>
        <p:nvPicPr>
          <p:cNvPr id="10" name="Picture 9"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9000" y="2057400"/>
            <a:ext cx="1805219" cy="2575168"/>
          </a:xfrm>
          <a:prstGeom prst="rect">
            <a:avLst/>
          </a:prstGeom>
        </p:spPr>
      </p:pic>
      <p:sp>
        <p:nvSpPr>
          <p:cNvPr id="11" name="TextBox 10"/>
          <p:cNvSpPr txBox="1"/>
          <p:nvPr/>
        </p:nvSpPr>
        <p:spPr>
          <a:xfrm>
            <a:off x="5867400" y="37088"/>
            <a:ext cx="3024419" cy="1754326"/>
          </a:xfrm>
          <a:prstGeom prst="rect">
            <a:avLst/>
          </a:prstGeom>
          <a:solidFill>
            <a:schemeClr val="tx2">
              <a:lumMod val="90000"/>
            </a:schemeClr>
          </a:solidFill>
        </p:spPr>
        <p:txBody>
          <a:bodyPr wrap="square" rtlCol="0">
            <a:spAutoFit/>
          </a:bodyPr>
          <a:lstStyle/>
          <a:p>
            <a:r>
              <a:rPr lang="en-US" sz="1600" b="1" i="1" dirty="0">
                <a:solidFill>
                  <a:schemeClr val="bg1"/>
                </a:solidFill>
              </a:rPr>
              <a:t>Summer</a:t>
            </a:r>
            <a:endParaRPr lang="en-US" sz="1600" dirty="0">
              <a:solidFill>
                <a:schemeClr val="bg1"/>
              </a:solidFill>
            </a:endParaRPr>
          </a:p>
          <a:p>
            <a:r>
              <a:rPr lang="en-US" sz="1300" dirty="0">
                <a:solidFill>
                  <a:schemeClr val="bg1"/>
                </a:solidFill>
              </a:rPr>
              <a:t>I like hot days, hot days</a:t>
            </a:r>
          </a:p>
          <a:p>
            <a:r>
              <a:rPr lang="en-US" sz="1300" dirty="0">
                <a:solidFill>
                  <a:schemeClr val="bg1"/>
                </a:solidFill>
              </a:rPr>
              <a:t>Sweat is what you got days</a:t>
            </a:r>
          </a:p>
          <a:p>
            <a:r>
              <a:rPr lang="en-US" sz="1300" dirty="0">
                <a:solidFill>
                  <a:schemeClr val="bg1"/>
                </a:solidFill>
              </a:rPr>
              <a:t>Bugs </a:t>
            </a:r>
            <a:r>
              <a:rPr lang="en-US" sz="1300" dirty="0" err="1">
                <a:solidFill>
                  <a:schemeClr val="bg1"/>
                </a:solidFill>
              </a:rPr>
              <a:t>buzzin</a:t>
            </a:r>
            <a:r>
              <a:rPr lang="en-US" sz="1300" dirty="0">
                <a:solidFill>
                  <a:schemeClr val="bg1"/>
                </a:solidFill>
              </a:rPr>
              <a:t> from cousin to cousin</a:t>
            </a:r>
          </a:p>
          <a:p>
            <a:r>
              <a:rPr lang="en-US" sz="1300" dirty="0">
                <a:solidFill>
                  <a:schemeClr val="bg1"/>
                </a:solidFill>
              </a:rPr>
              <a:t>Juices dripping</a:t>
            </a:r>
          </a:p>
          <a:p>
            <a:r>
              <a:rPr lang="en-US" sz="1300" dirty="0">
                <a:solidFill>
                  <a:schemeClr val="bg1"/>
                </a:solidFill>
              </a:rPr>
              <a:t>Running and ripping</a:t>
            </a:r>
          </a:p>
          <a:p>
            <a:r>
              <a:rPr lang="en-US" sz="1300" dirty="0">
                <a:solidFill>
                  <a:schemeClr val="bg1"/>
                </a:solidFill>
              </a:rPr>
              <a:t>Catch the one you love </a:t>
            </a:r>
            <a:r>
              <a:rPr lang="en-US" sz="1300" dirty="0" smtClean="0">
                <a:solidFill>
                  <a:schemeClr val="bg1"/>
                </a:solidFill>
              </a:rPr>
              <a:t>days…</a:t>
            </a:r>
            <a:endParaRPr lang="en-US" sz="1300" dirty="0">
              <a:solidFill>
                <a:schemeClr val="bg1"/>
              </a:solidFill>
            </a:endParaRPr>
          </a:p>
          <a:p>
            <a:r>
              <a:rPr lang="en-US" sz="1400" dirty="0">
                <a:solidFill>
                  <a:schemeClr val="bg1"/>
                </a:solidFill>
              </a:rPr>
              <a:t> </a:t>
            </a:r>
            <a:r>
              <a:rPr lang="en-US" sz="1000" dirty="0">
                <a:solidFill>
                  <a:schemeClr val="bg1"/>
                </a:solidFill>
              </a:rPr>
              <a:t> - Walter Dean Myers</a:t>
            </a:r>
            <a:endParaRPr lang="en-US" sz="1000" dirty="0">
              <a:solidFill>
                <a:schemeClr val="bg1"/>
              </a:solidFill>
              <a:effectLst/>
            </a:endParaRPr>
          </a:p>
        </p:txBody>
      </p:sp>
      <p:pic>
        <p:nvPicPr>
          <p:cNvPr id="14" name="Picture 13"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V="1">
            <a:off x="7848600" y="62716"/>
            <a:ext cx="869190" cy="692542"/>
          </a:xfrm>
          <a:prstGeom prst="rect">
            <a:avLst/>
          </a:prstGeom>
        </p:spPr>
      </p:pic>
      <p:pic>
        <p:nvPicPr>
          <p:cNvPr id="15" name="Picture 14"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1609" y="914251"/>
            <a:ext cx="733506" cy="667371"/>
          </a:xfrm>
          <a:prstGeom prst="rect">
            <a:avLst/>
          </a:prstGeom>
        </p:spPr>
      </p:pic>
      <p:sp>
        <p:nvSpPr>
          <p:cNvPr id="16" name="TextBox 15"/>
          <p:cNvSpPr txBox="1"/>
          <p:nvPr/>
        </p:nvSpPr>
        <p:spPr>
          <a:xfrm>
            <a:off x="1801152" y="5152072"/>
            <a:ext cx="3532848" cy="1723549"/>
          </a:xfrm>
          <a:prstGeom prst="rect">
            <a:avLst/>
          </a:prstGeom>
          <a:solidFill>
            <a:schemeClr val="accent5">
              <a:lumMod val="60000"/>
              <a:lumOff val="40000"/>
            </a:schemeClr>
          </a:solidFill>
        </p:spPr>
        <p:txBody>
          <a:bodyPr wrap="square" rtlCol="0">
            <a:spAutoFit/>
          </a:bodyPr>
          <a:lstStyle/>
          <a:p>
            <a:r>
              <a:rPr lang="en-US" sz="1600" dirty="0" smtClean="0">
                <a:solidFill>
                  <a:schemeClr val="bg1"/>
                </a:solidFill>
              </a:rPr>
              <a:t>Stopping by Woods on a Snowy Evening</a:t>
            </a:r>
            <a:r>
              <a:rPr lang="en-US" sz="1400" dirty="0" smtClean="0">
                <a:solidFill>
                  <a:schemeClr val="bg1"/>
                </a:solidFill>
              </a:rPr>
              <a:t>  </a:t>
            </a:r>
          </a:p>
          <a:p>
            <a:r>
              <a:rPr lang="en-US" sz="900" dirty="0" smtClean="0">
                <a:solidFill>
                  <a:schemeClr val="bg1"/>
                </a:solidFill>
              </a:rPr>
              <a:t>Robert Frost  an </a:t>
            </a:r>
            <a:r>
              <a:rPr lang="en-US" sz="900" dirty="0" err="1" smtClean="0">
                <a:solidFill>
                  <a:schemeClr val="bg1"/>
                </a:solidFill>
              </a:rPr>
              <a:t>Exerpt</a:t>
            </a:r>
            <a:endParaRPr lang="en-US" sz="900" dirty="0" smtClean="0">
              <a:solidFill>
                <a:schemeClr val="bg1"/>
              </a:solidFill>
            </a:endParaRPr>
          </a:p>
          <a:p>
            <a:r>
              <a:rPr lang="en-US" sz="900" dirty="0" smtClean="0">
                <a:solidFill>
                  <a:schemeClr val="bg1"/>
                </a:solidFill>
              </a:rPr>
              <a:t>…</a:t>
            </a:r>
          </a:p>
          <a:p>
            <a:r>
              <a:rPr lang="en-US" sz="1400" dirty="0" smtClean="0">
                <a:solidFill>
                  <a:schemeClr val="bg1"/>
                </a:solidFill>
              </a:rPr>
              <a:t>He </a:t>
            </a:r>
            <a:r>
              <a:rPr lang="en-US" sz="1400" dirty="0">
                <a:solidFill>
                  <a:schemeClr val="bg1"/>
                </a:solidFill>
              </a:rPr>
              <a:t>gives his harness bells a shake</a:t>
            </a:r>
            <a:br>
              <a:rPr lang="en-US" sz="1400" dirty="0">
                <a:solidFill>
                  <a:schemeClr val="bg1"/>
                </a:solidFill>
              </a:rPr>
            </a:br>
            <a:r>
              <a:rPr lang="en-US" sz="1400" dirty="0">
                <a:solidFill>
                  <a:schemeClr val="bg1"/>
                </a:solidFill>
              </a:rPr>
              <a:t>To ask if there is some mistake.</a:t>
            </a:r>
            <a:br>
              <a:rPr lang="en-US" sz="1400" dirty="0">
                <a:solidFill>
                  <a:schemeClr val="bg1"/>
                </a:solidFill>
              </a:rPr>
            </a:br>
            <a:r>
              <a:rPr lang="en-US" sz="1400" dirty="0">
                <a:solidFill>
                  <a:schemeClr val="bg1"/>
                </a:solidFill>
              </a:rPr>
              <a:t>The only other sound's the sweep</a:t>
            </a:r>
            <a:br>
              <a:rPr lang="en-US" sz="1400" dirty="0">
                <a:solidFill>
                  <a:schemeClr val="bg1"/>
                </a:solidFill>
              </a:rPr>
            </a:br>
            <a:r>
              <a:rPr lang="en-US" sz="1400" dirty="0">
                <a:solidFill>
                  <a:schemeClr val="bg1"/>
                </a:solidFill>
              </a:rPr>
              <a:t>Of easy wind and downy flake.</a:t>
            </a:r>
            <a:r>
              <a:rPr lang="en-US" sz="1600" dirty="0"/>
              <a:t/>
            </a:r>
            <a:br>
              <a:rPr lang="en-US" sz="1600" dirty="0"/>
            </a:br>
            <a:r>
              <a:rPr lang="en-US" sz="1600" dirty="0" smtClean="0">
                <a:solidFill>
                  <a:schemeClr val="bg1"/>
                </a:solidFill>
              </a:rPr>
              <a:t>…</a:t>
            </a:r>
            <a:endParaRPr lang="en-US" sz="1600" dirty="0">
              <a:solidFill>
                <a:schemeClr val="bg1"/>
              </a:solidFill>
            </a:endParaRPr>
          </a:p>
        </p:txBody>
      </p:sp>
      <p:pic>
        <p:nvPicPr>
          <p:cNvPr id="17" name="Picture 16"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4626" y="5485849"/>
            <a:ext cx="1986174" cy="1372151"/>
          </a:xfrm>
          <a:prstGeom prst="rect">
            <a:avLst/>
          </a:prstGeom>
        </p:spPr>
      </p:pic>
      <p:pic>
        <p:nvPicPr>
          <p:cNvPr id="20" name="Picture 2" descr="http://t1.gstatic.com/images?q=tbn:ANd9GcSluv9tRlhEBkwz6RvrzKmfZJCGpeDf5p_UJVKz6IJiBpnHA9eLHeljnCikT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1581" y="5034810"/>
            <a:ext cx="1957619" cy="1823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2515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5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0"/>
                                        <p:tgtEl>
                                          <p:spTgt spid="11"/>
                                        </p:tgtEl>
                                      </p:cBhvr>
                                    </p:animEffect>
                                    <p:anim calcmode="lin" valueType="num">
                                      <p:cBhvr>
                                        <p:cTn id="14" dur="5000" fill="hold"/>
                                        <p:tgtEl>
                                          <p:spTgt spid="11"/>
                                        </p:tgtEl>
                                        <p:attrNameLst>
                                          <p:attrName>ppt_x</p:attrName>
                                        </p:attrNameLst>
                                      </p:cBhvr>
                                      <p:tavLst>
                                        <p:tav tm="0">
                                          <p:val>
                                            <p:strVal val="#ppt_x"/>
                                          </p:val>
                                        </p:tav>
                                        <p:tav tm="100000">
                                          <p:val>
                                            <p:strVal val="#ppt_x"/>
                                          </p:val>
                                        </p:tav>
                                      </p:tavLst>
                                    </p:anim>
                                    <p:anim calcmode="lin" valueType="num">
                                      <p:cBhvr>
                                        <p:cTn id="15" dur="5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2000"/>
                            </p:stCondLst>
                            <p:childTnLst>
                              <p:par>
                                <p:cTn id="17" presetID="42" presetClass="entr" presetSubtype="0" fill="hold" nodeType="afterEffect">
                                  <p:stCondLst>
                                    <p:cond delay="5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0"/>
                                        <p:tgtEl>
                                          <p:spTgt spid="14"/>
                                        </p:tgtEl>
                                      </p:cBhvr>
                                    </p:animEffect>
                                    <p:anim calcmode="lin" valueType="num">
                                      <p:cBhvr>
                                        <p:cTn id="20" dur="5000" fill="hold"/>
                                        <p:tgtEl>
                                          <p:spTgt spid="14"/>
                                        </p:tgtEl>
                                        <p:attrNameLst>
                                          <p:attrName>ppt_x</p:attrName>
                                        </p:attrNameLst>
                                      </p:cBhvr>
                                      <p:tavLst>
                                        <p:tav tm="0">
                                          <p:val>
                                            <p:strVal val="#ppt_x"/>
                                          </p:val>
                                        </p:tav>
                                        <p:tav tm="100000">
                                          <p:val>
                                            <p:strVal val="#ppt_x"/>
                                          </p:val>
                                        </p:tav>
                                      </p:tavLst>
                                    </p:anim>
                                    <p:anim calcmode="lin" valueType="num">
                                      <p:cBhvr>
                                        <p:cTn id="21" dur="5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2000"/>
                            </p:stCondLst>
                            <p:childTnLst>
                              <p:par>
                                <p:cTn id="23" presetID="42" presetClass="entr" presetSubtype="0" fill="hold" nodeType="afterEffect">
                                  <p:stCondLst>
                                    <p:cond delay="50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0"/>
                                        <p:tgtEl>
                                          <p:spTgt spid="15"/>
                                        </p:tgtEl>
                                      </p:cBhvr>
                                    </p:animEffect>
                                    <p:anim calcmode="lin" valueType="num">
                                      <p:cBhvr>
                                        <p:cTn id="26" dur="5000" fill="hold"/>
                                        <p:tgtEl>
                                          <p:spTgt spid="15"/>
                                        </p:tgtEl>
                                        <p:attrNameLst>
                                          <p:attrName>ppt_x</p:attrName>
                                        </p:attrNameLst>
                                      </p:cBhvr>
                                      <p:tavLst>
                                        <p:tav tm="0">
                                          <p:val>
                                            <p:strVal val="#ppt_x"/>
                                          </p:val>
                                        </p:tav>
                                        <p:tav tm="100000">
                                          <p:val>
                                            <p:strVal val="#ppt_x"/>
                                          </p:val>
                                        </p:tav>
                                      </p:tavLst>
                                    </p:anim>
                                    <p:anim calcmode="lin" valueType="num">
                                      <p:cBhvr>
                                        <p:cTn id="27" dur="50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320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0"/>
                                        <p:tgtEl>
                                          <p:spTgt spid="6"/>
                                        </p:tgtEl>
                                      </p:cBhvr>
                                    </p:animEffect>
                                    <p:anim calcmode="lin" valueType="num">
                                      <p:cBhvr>
                                        <p:cTn id="32" dur="5000" fill="hold"/>
                                        <p:tgtEl>
                                          <p:spTgt spid="6"/>
                                        </p:tgtEl>
                                        <p:attrNameLst>
                                          <p:attrName>ppt_x</p:attrName>
                                        </p:attrNameLst>
                                      </p:cBhvr>
                                      <p:tavLst>
                                        <p:tav tm="0">
                                          <p:val>
                                            <p:strVal val="#ppt_x"/>
                                          </p:val>
                                        </p:tav>
                                        <p:tav tm="100000">
                                          <p:val>
                                            <p:strVal val="#ppt_x"/>
                                          </p:val>
                                        </p:tav>
                                      </p:tavLst>
                                    </p:anim>
                                    <p:anim calcmode="lin" valueType="num">
                                      <p:cBhvr>
                                        <p:cTn id="33" dur="5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0"/>
                                        <p:tgtEl>
                                          <p:spTgt spid="7"/>
                                        </p:tgtEl>
                                      </p:cBhvr>
                                    </p:animEffect>
                                    <p:anim calcmode="lin" valueType="num">
                                      <p:cBhvr>
                                        <p:cTn id="37" dur="5000" fill="hold"/>
                                        <p:tgtEl>
                                          <p:spTgt spid="7"/>
                                        </p:tgtEl>
                                        <p:attrNameLst>
                                          <p:attrName>ppt_x</p:attrName>
                                        </p:attrNameLst>
                                      </p:cBhvr>
                                      <p:tavLst>
                                        <p:tav tm="0">
                                          <p:val>
                                            <p:strVal val="#ppt_x"/>
                                          </p:val>
                                        </p:tav>
                                        <p:tav tm="100000">
                                          <p:val>
                                            <p:strVal val="#ppt_x"/>
                                          </p:val>
                                        </p:tav>
                                      </p:tavLst>
                                    </p:anim>
                                    <p:anim calcmode="lin" valueType="num">
                                      <p:cBhvr>
                                        <p:cTn id="38" dur="5000" fill="hold"/>
                                        <p:tgtEl>
                                          <p:spTgt spid="7"/>
                                        </p:tgtEl>
                                        <p:attrNameLst>
                                          <p:attrName>ppt_y</p:attrName>
                                        </p:attrNameLst>
                                      </p:cBhvr>
                                      <p:tavLst>
                                        <p:tav tm="0">
                                          <p:val>
                                            <p:strVal val="#ppt_y+.1"/>
                                          </p:val>
                                        </p:tav>
                                        <p:tav tm="100000">
                                          <p:val>
                                            <p:strVal val="#ppt_y"/>
                                          </p:val>
                                        </p:tav>
                                      </p:tavLst>
                                    </p:anim>
                                  </p:childTnLst>
                                </p:cTn>
                              </p:par>
                            </p:childTnLst>
                          </p:cTn>
                        </p:par>
                        <p:par>
                          <p:cTn id="39" fill="hold">
                            <p:stCondLst>
                              <p:cond delay="37000"/>
                            </p:stCondLst>
                            <p:childTnLst>
                              <p:par>
                                <p:cTn id="40" presetID="42" presetClass="entr" presetSubtype="0" fill="hold" grpId="0" nodeType="afterEffect">
                                  <p:stCondLst>
                                    <p:cond delay="500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0"/>
                                        <p:tgtEl>
                                          <p:spTgt spid="3"/>
                                        </p:tgtEl>
                                      </p:cBhvr>
                                    </p:animEffect>
                                    <p:anim calcmode="lin" valueType="num">
                                      <p:cBhvr>
                                        <p:cTn id="43" dur="5000" fill="hold"/>
                                        <p:tgtEl>
                                          <p:spTgt spid="3"/>
                                        </p:tgtEl>
                                        <p:attrNameLst>
                                          <p:attrName>ppt_x</p:attrName>
                                        </p:attrNameLst>
                                      </p:cBhvr>
                                      <p:tavLst>
                                        <p:tav tm="0">
                                          <p:val>
                                            <p:strVal val="#ppt_x"/>
                                          </p:val>
                                        </p:tav>
                                        <p:tav tm="100000">
                                          <p:val>
                                            <p:strVal val="#ppt_x"/>
                                          </p:val>
                                        </p:tav>
                                      </p:tavLst>
                                    </p:anim>
                                    <p:anim calcmode="lin" valueType="num">
                                      <p:cBhvr>
                                        <p:cTn id="44" dur="5000" fill="hold"/>
                                        <p:tgtEl>
                                          <p:spTgt spid="3"/>
                                        </p:tgtEl>
                                        <p:attrNameLst>
                                          <p:attrName>ppt_y</p:attrName>
                                        </p:attrNameLst>
                                      </p:cBhvr>
                                      <p:tavLst>
                                        <p:tav tm="0">
                                          <p:val>
                                            <p:strVal val="#ppt_y+.1"/>
                                          </p:val>
                                        </p:tav>
                                        <p:tav tm="100000">
                                          <p:val>
                                            <p:strVal val="#ppt_y"/>
                                          </p:val>
                                        </p:tav>
                                      </p:tavLst>
                                    </p:anim>
                                  </p:childTnLst>
                                </p:cTn>
                              </p:par>
                            </p:childTnLst>
                          </p:cTn>
                        </p:par>
                        <p:par>
                          <p:cTn id="45" fill="hold">
                            <p:stCondLst>
                              <p:cond delay="47000"/>
                            </p:stCondLst>
                            <p:childTnLst>
                              <p:par>
                                <p:cTn id="46" presetID="42" presetClass="entr" presetSubtype="0" fill="hold" nodeType="afterEffect">
                                  <p:stCondLst>
                                    <p:cond delay="500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0"/>
                                        <p:tgtEl>
                                          <p:spTgt spid="2"/>
                                        </p:tgtEl>
                                      </p:cBhvr>
                                    </p:animEffect>
                                    <p:anim calcmode="lin" valueType="num">
                                      <p:cBhvr>
                                        <p:cTn id="49" dur="5000" fill="hold"/>
                                        <p:tgtEl>
                                          <p:spTgt spid="2"/>
                                        </p:tgtEl>
                                        <p:attrNameLst>
                                          <p:attrName>ppt_x</p:attrName>
                                        </p:attrNameLst>
                                      </p:cBhvr>
                                      <p:tavLst>
                                        <p:tav tm="0">
                                          <p:val>
                                            <p:strVal val="#ppt_x"/>
                                          </p:val>
                                        </p:tav>
                                        <p:tav tm="100000">
                                          <p:val>
                                            <p:strVal val="#ppt_x"/>
                                          </p:val>
                                        </p:tav>
                                      </p:tavLst>
                                    </p:anim>
                                    <p:anim calcmode="lin" valueType="num">
                                      <p:cBhvr>
                                        <p:cTn id="50" dur="5000" fill="hold"/>
                                        <p:tgtEl>
                                          <p:spTgt spid="2"/>
                                        </p:tgtEl>
                                        <p:attrNameLst>
                                          <p:attrName>ppt_y</p:attrName>
                                        </p:attrNameLst>
                                      </p:cBhvr>
                                      <p:tavLst>
                                        <p:tav tm="0">
                                          <p:val>
                                            <p:strVal val="#ppt_y+.1"/>
                                          </p:val>
                                        </p:tav>
                                        <p:tav tm="100000">
                                          <p:val>
                                            <p:strVal val="#ppt_y"/>
                                          </p:val>
                                        </p:tav>
                                      </p:tavLst>
                                    </p:anim>
                                  </p:childTnLst>
                                </p:cTn>
                              </p:par>
                            </p:childTnLst>
                          </p:cTn>
                        </p:par>
                        <p:par>
                          <p:cTn id="51" fill="hold">
                            <p:stCondLst>
                              <p:cond delay="57000"/>
                            </p:stCondLst>
                            <p:childTnLst>
                              <p:par>
                                <p:cTn id="52" presetID="42" presetClass="entr" presetSubtype="0" fill="hold" grpId="0" nodeType="afterEffect">
                                  <p:stCondLst>
                                    <p:cond delay="700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7000"/>
                                        <p:tgtEl>
                                          <p:spTgt spid="16"/>
                                        </p:tgtEl>
                                      </p:cBhvr>
                                    </p:animEffect>
                                    <p:anim calcmode="lin" valueType="num">
                                      <p:cBhvr>
                                        <p:cTn id="55" dur="7000" fill="hold"/>
                                        <p:tgtEl>
                                          <p:spTgt spid="16"/>
                                        </p:tgtEl>
                                        <p:attrNameLst>
                                          <p:attrName>ppt_x</p:attrName>
                                        </p:attrNameLst>
                                      </p:cBhvr>
                                      <p:tavLst>
                                        <p:tav tm="0">
                                          <p:val>
                                            <p:strVal val="#ppt_x"/>
                                          </p:val>
                                        </p:tav>
                                        <p:tav tm="100000">
                                          <p:val>
                                            <p:strVal val="#ppt_x"/>
                                          </p:val>
                                        </p:tav>
                                      </p:tavLst>
                                    </p:anim>
                                    <p:anim calcmode="lin" valueType="num">
                                      <p:cBhvr>
                                        <p:cTn id="56" dur="7000" fill="hold"/>
                                        <p:tgtEl>
                                          <p:spTgt spid="16"/>
                                        </p:tgtEl>
                                        <p:attrNameLst>
                                          <p:attrName>ppt_y</p:attrName>
                                        </p:attrNameLst>
                                      </p:cBhvr>
                                      <p:tavLst>
                                        <p:tav tm="0">
                                          <p:val>
                                            <p:strVal val="#ppt_y+.1"/>
                                          </p:val>
                                        </p:tav>
                                        <p:tav tm="100000">
                                          <p:val>
                                            <p:strVal val="#ppt_y"/>
                                          </p:val>
                                        </p:tav>
                                      </p:tavLst>
                                    </p:anim>
                                  </p:childTnLst>
                                </p:cTn>
                              </p:par>
                            </p:childTnLst>
                          </p:cTn>
                        </p:par>
                        <p:par>
                          <p:cTn id="57" fill="hold">
                            <p:stCondLst>
                              <p:cond delay="71000"/>
                            </p:stCondLst>
                            <p:childTnLst>
                              <p:par>
                                <p:cTn id="58" presetID="42" presetClass="entr" presetSubtype="0" fill="hold" nodeType="afterEffect">
                                  <p:stCondLst>
                                    <p:cond delay="500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0"/>
                                        <p:tgtEl>
                                          <p:spTgt spid="17"/>
                                        </p:tgtEl>
                                      </p:cBhvr>
                                    </p:animEffect>
                                    <p:anim calcmode="lin" valueType="num">
                                      <p:cBhvr>
                                        <p:cTn id="61" dur="5000" fill="hold"/>
                                        <p:tgtEl>
                                          <p:spTgt spid="17"/>
                                        </p:tgtEl>
                                        <p:attrNameLst>
                                          <p:attrName>ppt_x</p:attrName>
                                        </p:attrNameLst>
                                      </p:cBhvr>
                                      <p:tavLst>
                                        <p:tav tm="0">
                                          <p:val>
                                            <p:strVal val="#ppt_x"/>
                                          </p:val>
                                        </p:tav>
                                        <p:tav tm="100000">
                                          <p:val>
                                            <p:strVal val="#ppt_x"/>
                                          </p:val>
                                        </p:tav>
                                      </p:tavLst>
                                    </p:anim>
                                    <p:anim calcmode="lin" valueType="num">
                                      <p:cBhvr>
                                        <p:cTn id="62" dur="5000" fill="hold"/>
                                        <p:tgtEl>
                                          <p:spTgt spid="17"/>
                                        </p:tgtEl>
                                        <p:attrNameLst>
                                          <p:attrName>ppt_y</p:attrName>
                                        </p:attrNameLst>
                                      </p:cBhvr>
                                      <p:tavLst>
                                        <p:tav tm="0">
                                          <p:val>
                                            <p:strVal val="#ppt_y+.1"/>
                                          </p:val>
                                        </p:tav>
                                        <p:tav tm="100000">
                                          <p:val>
                                            <p:strVal val="#ppt_y"/>
                                          </p:val>
                                        </p:tav>
                                      </p:tavLst>
                                    </p:anim>
                                  </p:childTnLst>
                                </p:cTn>
                              </p:par>
                            </p:childTnLst>
                          </p:cTn>
                        </p:par>
                        <p:par>
                          <p:cTn id="63" fill="hold">
                            <p:stCondLst>
                              <p:cond delay="81000"/>
                            </p:stCondLst>
                            <p:childTnLst>
                              <p:par>
                                <p:cTn id="64" presetID="42" presetClass="entr" presetSubtype="0" fill="hold" grpId="0" nodeType="afterEffect">
                                  <p:stCondLst>
                                    <p:cond delay="800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8000"/>
                                        <p:tgtEl>
                                          <p:spTgt spid="8"/>
                                        </p:tgtEl>
                                      </p:cBhvr>
                                    </p:animEffect>
                                    <p:anim calcmode="lin" valueType="num">
                                      <p:cBhvr>
                                        <p:cTn id="67" dur="8000" fill="hold"/>
                                        <p:tgtEl>
                                          <p:spTgt spid="8"/>
                                        </p:tgtEl>
                                        <p:attrNameLst>
                                          <p:attrName>ppt_x</p:attrName>
                                        </p:attrNameLst>
                                      </p:cBhvr>
                                      <p:tavLst>
                                        <p:tav tm="0">
                                          <p:val>
                                            <p:strVal val="#ppt_x"/>
                                          </p:val>
                                        </p:tav>
                                        <p:tav tm="100000">
                                          <p:val>
                                            <p:strVal val="#ppt_x"/>
                                          </p:val>
                                        </p:tav>
                                      </p:tavLst>
                                    </p:anim>
                                    <p:anim calcmode="lin" valueType="num">
                                      <p:cBhvr>
                                        <p:cTn id="68" dur="8000" fill="hold"/>
                                        <p:tgtEl>
                                          <p:spTgt spid="8"/>
                                        </p:tgtEl>
                                        <p:attrNameLst>
                                          <p:attrName>ppt_y</p:attrName>
                                        </p:attrNameLst>
                                      </p:cBhvr>
                                      <p:tavLst>
                                        <p:tav tm="0">
                                          <p:val>
                                            <p:strVal val="#ppt_y+.1"/>
                                          </p:val>
                                        </p:tav>
                                        <p:tav tm="100000">
                                          <p:val>
                                            <p:strVal val="#ppt_y"/>
                                          </p:val>
                                        </p:tav>
                                      </p:tavLst>
                                    </p:anim>
                                  </p:childTnLst>
                                </p:cTn>
                              </p:par>
                            </p:childTnLst>
                          </p:cTn>
                        </p:par>
                        <p:par>
                          <p:cTn id="69" fill="hold">
                            <p:stCondLst>
                              <p:cond delay="97000"/>
                            </p:stCondLst>
                            <p:childTnLst>
                              <p:par>
                                <p:cTn id="70" presetID="42" presetClass="entr" presetSubtype="0" fill="hold" nodeType="afterEffect">
                                  <p:stCondLst>
                                    <p:cond delay="800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8000"/>
                                        <p:tgtEl>
                                          <p:spTgt spid="10"/>
                                        </p:tgtEl>
                                      </p:cBhvr>
                                    </p:animEffect>
                                    <p:anim calcmode="lin" valueType="num">
                                      <p:cBhvr>
                                        <p:cTn id="73" dur="8000" fill="hold"/>
                                        <p:tgtEl>
                                          <p:spTgt spid="10"/>
                                        </p:tgtEl>
                                        <p:attrNameLst>
                                          <p:attrName>ppt_x</p:attrName>
                                        </p:attrNameLst>
                                      </p:cBhvr>
                                      <p:tavLst>
                                        <p:tav tm="0">
                                          <p:val>
                                            <p:strVal val="#ppt_x"/>
                                          </p:val>
                                        </p:tav>
                                        <p:tav tm="100000">
                                          <p:val>
                                            <p:strVal val="#ppt_x"/>
                                          </p:val>
                                        </p:tav>
                                      </p:tavLst>
                                    </p:anim>
                                    <p:anim calcmode="lin" valueType="num">
                                      <p:cBhvr>
                                        <p:cTn id="74" dur="8000" fill="hold"/>
                                        <p:tgtEl>
                                          <p:spTgt spid="10"/>
                                        </p:tgtEl>
                                        <p:attrNameLst>
                                          <p:attrName>ppt_y</p:attrName>
                                        </p:attrNameLst>
                                      </p:cBhvr>
                                      <p:tavLst>
                                        <p:tav tm="0">
                                          <p:val>
                                            <p:strVal val="#ppt_y+.1"/>
                                          </p:val>
                                        </p:tav>
                                        <p:tav tm="100000">
                                          <p:val>
                                            <p:strVal val="#ppt_y"/>
                                          </p:val>
                                        </p:tav>
                                      </p:tavLst>
                                    </p:anim>
                                  </p:childTnLst>
                                </p:cTn>
                              </p:par>
                            </p:childTnLst>
                          </p:cTn>
                        </p:par>
                        <p:par>
                          <p:cTn id="75" fill="hold">
                            <p:stCondLst>
                              <p:cond delay="113000"/>
                            </p:stCondLst>
                            <p:childTnLst>
                              <p:par>
                                <p:cTn id="76" presetID="42" presetClass="entr" presetSubtype="0" fill="hold" nodeType="afterEffect">
                                  <p:stCondLst>
                                    <p:cond delay="500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0"/>
                                        <p:tgtEl>
                                          <p:spTgt spid="20"/>
                                        </p:tgtEl>
                                      </p:cBhvr>
                                    </p:animEffect>
                                    <p:anim calcmode="lin" valueType="num">
                                      <p:cBhvr>
                                        <p:cTn id="79" dur="5000" fill="hold"/>
                                        <p:tgtEl>
                                          <p:spTgt spid="20"/>
                                        </p:tgtEl>
                                        <p:attrNameLst>
                                          <p:attrName>ppt_x</p:attrName>
                                        </p:attrNameLst>
                                      </p:cBhvr>
                                      <p:tavLst>
                                        <p:tav tm="0">
                                          <p:val>
                                            <p:strVal val="#ppt_x"/>
                                          </p:val>
                                        </p:tav>
                                        <p:tav tm="100000">
                                          <p:val>
                                            <p:strVal val="#ppt_x"/>
                                          </p:val>
                                        </p:tav>
                                      </p:tavLst>
                                    </p:anim>
                                    <p:anim calcmode="lin" valueType="num">
                                      <p:cBhvr>
                                        <p:cTn id="80" dur="5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animBg="1"/>
      <p:bldP spid="7" grpId="0"/>
      <p:bldP spid="8" grpId="0" animBg="1"/>
      <p:bldP spid="11"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omgsoysauce.com/wp-content/uploads/2010/04/20-funny-ironic-irony-pictu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1981" y="5029200"/>
            <a:ext cx="2806101" cy="173781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p:txBody>
          <a:bodyPr>
            <a:normAutofit/>
          </a:bodyPr>
          <a:lstStyle/>
          <a:p>
            <a:r>
              <a:rPr lang="en-US" sz="9600" dirty="0" smtClean="0">
                <a:latin typeface="AR CHRISTY" pitchFamily="2" charset="0"/>
              </a:rPr>
              <a:t>IRONY</a:t>
            </a:r>
            <a:endParaRPr lang="en-US" sz="9600" dirty="0">
              <a:latin typeface="AR CHRISTY" pitchFamily="2" charset="0"/>
            </a:endParaRPr>
          </a:p>
        </p:txBody>
      </p:sp>
      <p:sp>
        <p:nvSpPr>
          <p:cNvPr id="5" name="Subtitle 4"/>
          <p:cNvSpPr>
            <a:spLocks noGrp="1"/>
          </p:cNvSpPr>
          <p:nvPr>
            <p:ph type="subTitle" idx="1"/>
          </p:nvPr>
        </p:nvSpPr>
        <p:spPr/>
        <p:txBody>
          <a:bodyPr>
            <a:normAutofit fontScale="77500" lnSpcReduction="20000"/>
          </a:bodyPr>
          <a:lstStyle/>
          <a:p>
            <a:r>
              <a:rPr lang="en-US" dirty="0"/>
              <a:t>The use of a word or phrase to mean the exact opposite of its literal or usual meaning; incongruity between the actual result of a sequence of events and the expected result. </a:t>
            </a:r>
          </a:p>
        </p:txBody>
      </p:sp>
      <p:pic>
        <p:nvPicPr>
          <p:cNvPr id="10" name="Picture 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256" y="52769"/>
            <a:ext cx="1371600" cy="1849056"/>
          </a:xfrm>
          <a:prstGeom prst="rect">
            <a:avLst/>
          </a:prstGeom>
        </p:spPr>
      </p:pic>
      <p:pic>
        <p:nvPicPr>
          <p:cNvPr id="11" name="Picture 10"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4312404"/>
            <a:ext cx="3267340" cy="2454610"/>
          </a:xfrm>
          <a:prstGeom prst="rect">
            <a:avLst/>
          </a:prstGeom>
        </p:spPr>
      </p:pic>
      <p:pic>
        <p:nvPicPr>
          <p:cNvPr id="1030" name="Picture 6" descr="http://www.omgsoysauce.com/wp-content/uploads/2010/04/30-funny-ironic-irony-picture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774" y="304431"/>
            <a:ext cx="2057400" cy="13174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omgsoysauce.com/wp-content/uploads/2010/04/40-funny-ironic-irony-picture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00" y="5090614"/>
            <a:ext cx="2596598"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55103" y="103981"/>
            <a:ext cx="2920203" cy="405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9"/>
          <a:stretch>
            <a:fillRect/>
          </a:stretch>
        </p:blipFill>
        <p:spPr>
          <a:xfrm>
            <a:off x="4197114" y="37466"/>
            <a:ext cx="1409731" cy="1851388"/>
          </a:xfrm>
          <a:prstGeom prst="rect">
            <a:avLst/>
          </a:prstGeom>
        </p:spPr>
      </p:pic>
    </p:spTree>
    <p:extLst>
      <p:ext uri="{BB962C8B-B14F-4D97-AF65-F5344CB8AC3E}">
        <p14:creationId xmlns:p14="http://schemas.microsoft.com/office/powerpoint/2010/main" val="5583192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5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0"/>
                                        <p:tgtEl>
                                          <p:spTgt spid="11"/>
                                        </p:tgtEl>
                                      </p:cBhvr>
                                    </p:animEffect>
                                    <p:anim calcmode="lin" valueType="num">
                                      <p:cBhvr>
                                        <p:cTn id="14" dur="5000" fill="hold"/>
                                        <p:tgtEl>
                                          <p:spTgt spid="11"/>
                                        </p:tgtEl>
                                        <p:attrNameLst>
                                          <p:attrName>ppt_x</p:attrName>
                                        </p:attrNameLst>
                                      </p:cBhvr>
                                      <p:tavLst>
                                        <p:tav tm="0">
                                          <p:val>
                                            <p:strVal val="#ppt_x"/>
                                          </p:val>
                                        </p:tav>
                                        <p:tav tm="100000">
                                          <p:val>
                                            <p:strVal val="#ppt_x"/>
                                          </p:val>
                                        </p:tav>
                                      </p:tavLst>
                                    </p:anim>
                                    <p:anim calcmode="lin" valueType="num">
                                      <p:cBhvr>
                                        <p:cTn id="15" dur="5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2000"/>
                            </p:stCondLst>
                            <p:childTnLst>
                              <p:par>
                                <p:cTn id="17" presetID="42" presetClass="entr" presetSubtype="0" fill="hold" nodeType="after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fade">
                                      <p:cBhvr>
                                        <p:cTn id="19" dur="5000"/>
                                        <p:tgtEl>
                                          <p:spTgt spid="1032"/>
                                        </p:tgtEl>
                                      </p:cBhvr>
                                    </p:animEffect>
                                    <p:anim calcmode="lin" valueType="num">
                                      <p:cBhvr>
                                        <p:cTn id="20" dur="5000" fill="hold"/>
                                        <p:tgtEl>
                                          <p:spTgt spid="1032"/>
                                        </p:tgtEl>
                                        <p:attrNameLst>
                                          <p:attrName>ppt_x</p:attrName>
                                        </p:attrNameLst>
                                      </p:cBhvr>
                                      <p:tavLst>
                                        <p:tav tm="0">
                                          <p:val>
                                            <p:strVal val="#ppt_x"/>
                                          </p:val>
                                        </p:tav>
                                        <p:tav tm="100000">
                                          <p:val>
                                            <p:strVal val="#ppt_x"/>
                                          </p:val>
                                        </p:tav>
                                      </p:tavLst>
                                    </p:anim>
                                    <p:anim calcmode="lin" valueType="num">
                                      <p:cBhvr>
                                        <p:cTn id="21" dur="5000" fill="hold"/>
                                        <p:tgtEl>
                                          <p:spTgt spid="1032"/>
                                        </p:tgtEl>
                                        <p:attrNameLst>
                                          <p:attrName>ppt_y</p:attrName>
                                        </p:attrNameLst>
                                      </p:cBhvr>
                                      <p:tavLst>
                                        <p:tav tm="0">
                                          <p:val>
                                            <p:strVal val="#ppt_y+.1"/>
                                          </p:val>
                                        </p:tav>
                                        <p:tav tm="100000">
                                          <p:val>
                                            <p:strVal val="#ppt_y"/>
                                          </p:val>
                                        </p:tav>
                                      </p:tavLst>
                                    </p:anim>
                                  </p:childTnLst>
                                </p:cTn>
                              </p:par>
                            </p:childTnLst>
                          </p:cTn>
                        </p:par>
                        <p:par>
                          <p:cTn id="22" fill="hold">
                            <p:stCondLst>
                              <p:cond delay="170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0"/>
                                        <p:tgtEl>
                                          <p:spTgt spid="10"/>
                                        </p:tgtEl>
                                      </p:cBhvr>
                                    </p:animEffect>
                                    <p:anim calcmode="lin" valueType="num">
                                      <p:cBhvr>
                                        <p:cTn id="26" dur="5000" fill="hold"/>
                                        <p:tgtEl>
                                          <p:spTgt spid="10"/>
                                        </p:tgtEl>
                                        <p:attrNameLst>
                                          <p:attrName>ppt_x</p:attrName>
                                        </p:attrNameLst>
                                      </p:cBhvr>
                                      <p:tavLst>
                                        <p:tav tm="0">
                                          <p:val>
                                            <p:strVal val="#ppt_x"/>
                                          </p:val>
                                        </p:tav>
                                        <p:tav tm="100000">
                                          <p:val>
                                            <p:strVal val="#ppt_x"/>
                                          </p:val>
                                        </p:tav>
                                      </p:tavLst>
                                    </p:anim>
                                    <p:anim calcmode="lin" valueType="num">
                                      <p:cBhvr>
                                        <p:cTn id="27" dur="50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22000"/>
                            </p:stCondLst>
                            <p:childTnLst>
                              <p:par>
                                <p:cTn id="29" presetID="42" presetClass="entr" presetSubtype="0" fill="hold" nodeType="afterEffect">
                                  <p:stCondLst>
                                    <p:cond delay="500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0"/>
                                        <p:tgtEl>
                                          <p:spTgt spid="1026"/>
                                        </p:tgtEl>
                                      </p:cBhvr>
                                    </p:animEffect>
                                    <p:anim calcmode="lin" valueType="num">
                                      <p:cBhvr>
                                        <p:cTn id="32" dur="5000" fill="hold"/>
                                        <p:tgtEl>
                                          <p:spTgt spid="1026"/>
                                        </p:tgtEl>
                                        <p:attrNameLst>
                                          <p:attrName>ppt_x</p:attrName>
                                        </p:attrNameLst>
                                      </p:cBhvr>
                                      <p:tavLst>
                                        <p:tav tm="0">
                                          <p:val>
                                            <p:strVal val="#ppt_x"/>
                                          </p:val>
                                        </p:tav>
                                        <p:tav tm="100000">
                                          <p:val>
                                            <p:strVal val="#ppt_x"/>
                                          </p:val>
                                        </p:tav>
                                      </p:tavLst>
                                    </p:anim>
                                    <p:anim calcmode="lin" valueType="num">
                                      <p:cBhvr>
                                        <p:cTn id="33" dur="5000" fill="hold"/>
                                        <p:tgtEl>
                                          <p:spTgt spid="1026"/>
                                        </p:tgtEl>
                                        <p:attrNameLst>
                                          <p:attrName>ppt_y</p:attrName>
                                        </p:attrNameLst>
                                      </p:cBhvr>
                                      <p:tavLst>
                                        <p:tav tm="0">
                                          <p:val>
                                            <p:strVal val="#ppt_y+.1"/>
                                          </p:val>
                                        </p:tav>
                                        <p:tav tm="100000">
                                          <p:val>
                                            <p:strVal val="#ppt_y"/>
                                          </p:val>
                                        </p:tav>
                                      </p:tavLst>
                                    </p:anim>
                                  </p:childTnLst>
                                </p:cTn>
                              </p:par>
                            </p:childTnLst>
                          </p:cTn>
                        </p:par>
                        <p:par>
                          <p:cTn id="34" fill="hold">
                            <p:stCondLst>
                              <p:cond delay="32000"/>
                            </p:stCondLst>
                            <p:childTnLst>
                              <p:par>
                                <p:cTn id="35" presetID="42" presetClass="entr" presetSubtype="0" fill="hold" nodeType="after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fade">
                                      <p:cBhvr>
                                        <p:cTn id="37" dur="5000"/>
                                        <p:tgtEl>
                                          <p:spTgt spid="1030"/>
                                        </p:tgtEl>
                                      </p:cBhvr>
                                    </p:animEffect>
                                    <p:anim calcmode="lin" valueType="num">
                                      <p:cBhvr>
                                        <p:cTn id="38" dur="5000" fill="hold"/>
                                        <p:tgtEl>
                                          <p:spTgt spid="1030"/>
                                        </p:tgtEl>
                                        <p:attrNameLst>
                                          <p:attrName>ppt_x</p:attrName>
                                        </p:attrNameLst>
                                      </p:cBhvr>
                                      <p:tavLst>
                                        <p:tav tm="0">
                                          <p:val>
                                            <p:strVal val="#ppt_x"/>
                                          </p:val>
                                        </p:tav>
                                        <p:tav tm="100000">
                                          <p:val>
                                            <p:strVal val="#ppt_x"/>
                                          </p:val>
                                        </p:tav>
                                      </p:tavLst>
                                    </p:anim>
                                    <p:anim calcmode="lin" valueType="num">
                                      <p:cBhvr>
                                        <p:cTn id="39" dur="5000" fill="hold"/>
                                        <p:tgtEl>
                                          <p:spTgt spid="1030"/>
                                        </p:tgtEl>
                                        <p:attrNameLst>
                                          <p:attrName>ppt_y</p:attrName>
                                        </p:attrNameLst>
                                      </p:cBhvr>
                                      <p:tavLst>
                                        <p:tav tm="0">
                                          <p:val>
                                            <p:strVal val="#ppt_y+.1"/>
                                          </p:val>
                                        </p:tav>
                                        <p:tav tm="100000">
                                          <p:val>
                                            <p:strVal val="#ppt_y"/>
                                          </p:val>
                                        </p:tav>
                                      </p:tavLst>
                                    </p:anim>
                                  </p:childTnLst>
                                </p:cTn>
                              </p:par>
                            </p:childTnLst>
                          </p:cTn>
                        </p:par>
                        <p:par>
                          <p:cTn id="40" fill="hold">
                            <p:stCondLst>
                              <p:cond delay="37000"/>
                            </p:stCondLst>
                            <p:childTnLst>
                              <p:par>
                                <p:cTn id="41" presetID="42"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par>
                          <p:cTn id="46" fill="hold">
                            <p:stCondLst>
                              <p:cond delay="38000"/>
                            </p:stCondLst>
                            <p:childTnLst>
                              <p:par>
                                <p:cTn id="47" presetID="42" presetClass="entr" presetSubtype="0" fill="hold"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Let’s Review – Is it an example of Idiom, Irony and Imagery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600200"/>
            <a:ext cx="5216652" cy="1513332"/>
          </a:xfrm>
        </p:spPr>
      </p:pic>
      <p:sp>
        <p:nvSpPr>
          <p:cNvPr id="5" name="TextBox 4"/>
          <p:cNvSpPr txBox="1"/>
          <p:nvPr/>
        </p:nvSpPr>
        <p:spPr>
          <a:xfrm>
            <a:off x="5867400" y="1752600"/>
            <a:ext cx="2514600" cy="1200329"/>
          </a:xfrm>
          <a:prstGeom prst="rect">
            <a:avLst/>
          </a:prstGeom>
          <a:solidFill>
            <a:schemeClr val="tx1">
              <a:lumMod val="85000"/>
            </a:schemeClr>
          </a:solidFill>
        </p:spPr>
        <p:txBody>
          <a:bodyPr wrap="square" rtlCol="0">
            <a:spAutoFit/>
          </a:bodyPr>
          <a:lstStyle/>
          <a:p>
            <a:r>
              <a:rPr lang="en-US" dirty="0" smtClean="0">
                <a:solidFill>
                  <a:schemeClr val="bg1"/>
                </a:solidFill>
              </a:rPr>
              <a:t>Irony – Noah put pairs of animals onto the Ark, now he can’t find a pair of socks. (Also Allusion!)</a:t>
            </a:r>
            <a:endParaRPr lang="en-US" dirty="0">
              <a:solidFill>
                <a:schemeClr val="bg1"/>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0560" y="3390900"/>
            <a:ext cx="3077965"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stretch>
            <a:fillRect/>
          </a:stretch>
        </p:blipFill>
        <p:spPr>
          <a:xfrm>
            <a:off x="230023" y="3252959"/>
            <a:ext cx="4418177" cy="3385966"/>
          </a:xfrm>
          <a:prstGeom prst="rect">
            <a:avLst/>
          </a:prstGeom>
        </p:spPr>
      </p:pic>
    </p:spTree>
    <p:extLst>
      <p:ext uri="{BB962C8B-B14F-4D97-AF65-F5344CB8AC3E}">
        <p14:creationId xmlns:p14="http://schemas.microsoft.com/office/powerpoint/2010/main" val="22007469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1000"/>
                                        <p:tgtEl>
                                          <p:spTgt spid="4098"/>
                                        </p:tgtEl>
                                      </p:cBhvr>
                                    </p:animEffect>
                                    <p:anim calcmode="lin" valueType="num">
                                      <p:cBhvr>
                                        <p:cTn id="15" dur="1000" fill="hold"/>
                                        <p:tgtEl>
                                          <p:spTgt spid="4098"/>
                                        </p:tgtEl>
                                        <p:attrNameLst>
                                          <p:attrName>ppt_x</p:attrName>
                                        </p:attrNameLst>
                                      </p:cBhvr>
                                      <p:tavLst>
                                        <p:tav tm="0">
                                          <p:val>
                                            <p:strVal val="#ppt_x"/>
                                          </p:val>
                                        </p:tav>
                                        <p:tav tm="100000">
                                          <p:val>
                                            <p:strVal val="#ppt_x"/>
                                          </p:val>
                                        </p:tav>
                                      </p:tavLst>
                                    </p:anim>
                                    <p:anim calcmode="lin" valueType="num">
                                      <p:cBhvr>
                                        <p:cTn id="16"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Let’s Review</a:t>
            </a:r>
            <a:br>
              <a:rPr lang="en-US" dirty="0"/>
            </a:br>
            <a:r>
              <a:rPr lang="en-US" dirty="0"/>
              <a:t>Idiom, Irony and Imagery</a:t>
            </a:r>
          </a:p>
        </p:txBody>
      </p:sp>
      <p:sp>
        <p:nvSpPr>
          <p:cNvPr id="3" name="Content Placeholder 2"/>
          <p:cNvSpPr>
            <a:spLocks noGrp="1"/>
          </p:cNvSpPr>
          <p:nvPr>
            <p:ph idx="1"/>
          </p:nvPr>
        </p:nvSpPr>
        <p:spPr/>
        <p:txBody>
          <a:bodyPr/>
          <a:lstStyle/>
          <a:p>
            <a:pPr marL="0" indent="0">
              <a:buNone/>
            </a:pPr>
            <a:r>
              <a:rPr lang="en-US" dirty="0" smtClean="0"/>
              <a:t>“Though not big – nothing like Bear – I was taller than Troth.  We were both thin, our bruised bodies filthy, our feet bare, our clothing mostly tattered.  Troth, with her dark and staring eyes and her broken face, which she tried to hide with her long hair, often drew uneasy looks.”  </a:t>
            </a:r>
            <a:r>
              <a:rPr lang="en-US" sz="1000" u="sng" dirty="0" smtClean="0"/>
              <a:t>Crispin the End of Time</a:t>
            </a:r>
            <a:r>
              <a:rPr lang="en-US" sz="1000" dirty="0" smtClean="0"/>
              <a:t> p.3</a:t>
            </a:r>
            <a:endParaRPr lang="en-US" dirty="0"/>
          </a:p>
        </p:txBody>
      </p:sp>
      <p:sp>
        <p:nvSpPr>
          <p:cNvPr id="5" name="Rectangle 4"/>
          <p:cNvSpPr/>
          <p:nvPr/>
        </p:nvSpPr>
        <p:spPr>
          <a:xfrm>
            <a:off x="5715000" y="1676400"/>
            <a:ext cx="762000" cy="3810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648200" y="2019300"/>
            <a:ext cx="762000" cy="3810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62200" y="2400300"/>
            <a:ext cx="990600" cy="3810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34000" y="2400300"/>
            <a:ext cx="2819400" cy="3810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934200" y="2781300"/>
            <a:ext cx="1219200" cy="3810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828800" y="2029265"/>
            <a:ext cx="533400" cy="3810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477000" y="2057400"/>
            <a:ext cx="762000" cy="3810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3886200"/>
            <a:ext cx="1843345" cy="2353004"/>
          </a:xfrm>
          <a:prstGeom prst="rect">
            <a:avLst/>
          </a:prstGeom>
        </p:spPr>
      </p:pic>
      <p:pic>
        <p:nvPicPr>
          <p:cNvPr id="13" name="Picture 1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3287" y="3682043"/>
            <a:ext cx="1662313" cy="2761318"/>
          </a:xfrm>
          <a:prstGeom prst="rect">
            <a:avLst/>
          </a:prstGeom>
        </p:spPr>
      </p:pic>
      <p:sp>
        <p:nvSpPr>
          <p:cNvPr id="4" name="TextBox 3"/>
          <p:cNvSpPr txBox="1"/>
          <p:nvPr/>
        </p:nvSpPr>
        <p:spPr>
          <a:xfrm>
            <a:off x="3810000" y="3733800"/>
            <a:ext cx="1066800" cy="2585323"/>
          </a:xfrm>
          <a:prstGeom prst="rect">
            <a:avLst/>
          </a:prstGeom>
          <a:noFill/>
        </p:spPr>
        <p:txBody>
          <a:bodyPr wrap="square" rtlCol="0">
            <a:spAutoFit/>
          </a:bodyPr>
          <a:lstStyle/>
          <a:p>
            <a:r>
              <a:rPr lang="en-US" dirty="0" smtClean="0"/>
              <a:t>Which picture best fits the imagery</a:t>
            </a:r>
          </a:p>
          <a:p>
            <a:r>
              <a:rPr lang="en-US" dirty="0" smtClean="0"/>
              <a:t>Created in the passage above? </a:t>
            </a:r>
            <a:endParaRPr lang="en-US" dirty="0"/>
          </a:p>
        </p:txBody>
      </p:sp>
    </p:spTree>
    <p:extLst>
      <p:ext uri="{BB962C8B-B14F-4D97-AF65-F5344CB8AC3E}">
        <p14:creationId xmlns:p14="http://schemas.microsoft.com/office/powerpoint/2010/main" val="40558354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1000"/>
                                        <p:tgtEl>
                                          <p:spTgt spid="4"/>
                                        </p:tgtEl>
                                      </p:cBhvr>
                                    </p:animEffect>
                                    <p:anim calcmode="lin" valueType="num">
                                      <p:cBhvr>
                                        <p:cTn id="55" dur="1000" fill="hold"/>
                                        <p:tgtEl>
                                          <p:spTgt spid="4"/>
                                        </p:tgtEl>
                                        <p:attrNameLst>
                                          <p:attrName>ppt_x</p:attrName>
                                        </p:attrNameLst>
                                      </p:cBhvr>
                                      <p:tavLst>
                                        <p:tav tm="0">
                                          <p:val>
                                            <p:strVal val="#ppt_x"/>
                                          </p:val>
                                        </p:tav>
                                        <p:tav tm="100000">
                                          <p:val>
                                            <p:strVal val="#ppt_x"/>
                                          </p:val>
                                        </p:tav>
                                      </p:tavLst>
                                    </p:anim>
                                    <p:anim calcmode="lin" valueType="num">
                                      <p:cBhvr>
                                        <p:cTn id="5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Checking Understanding </a:t>
            </a:r>
            <a:br>
              <a:rPr lang="en-US" dirty="0"/>
            </a:br>
            <a:r>
              <a:rPr lang="en-US" dirty="0"/>
              <a:t>Before Continuing On!</a:t>
            </a:r>
          </a:p>
        </p:txBody>
      </p:sp>
      <p:pic>
        <p:nvPicPr>
          <p:cNvPr id="2050" name="Picture 2" descr="C:\Users\Tamera McMahon\Pictures\My Scans\2010-10 (Oct)\irony 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5321300" cy="20431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19800" y="1027629"/>
            <a:ext cx="2514600" cy="1200329"/>
          </a:xfrm>
          <a:prstGeom prst="rect">
            <a:avLst/>
          </a:prstGeom>
          <a:solidFill>
            <a:schemeClr val="tx2"/>
          </a:solidFill>
        </p:spPr>
        <p:txBody>
          <a:bodyPr wrap="square" rtlCol="0">
            <a:spAutoFit/>
          </a:bodyPr>
          <a:lstStyle/>
          <a:p>
            <a:r>
              <a:rPr lang="en-US" dirty="0" smtClean="0">
                <a:solidFill>
                  <a:schemeClr val="bg1"/>
                </a:solidFill>
              </a:rPr>
              <a:t>Irony – The man is complaining about his boss, but he is self-employed.</a:t>
            </a:r>
            <a:endParaRPr lang="en-US" dirty="0">
              <a:solidFill>
                <a:schemeClr val="bg1"/>
              </a:solidFill>
            </a:endParaRPr>
          </a:p>
        </p:txBody>
      </p:sp>
      <p:sp>
        <p:nvSpPr>
          <p:cNvPr id="7" name="TextBox 6"/>
          <p:cNvSpPr txBox="1"/>
          <p:nvPr/>
        </p:nvSpPr>
        <p:spPr>
          <a:xfrm>
            <a:off x="304800" y="3579168"/>
            <a:ext cx="3276600" cy="2708434"/>
          </a:xfrm>
          <a:prstGeom prst="rect">
            <a:avLst/>
          </a:prstGeom>
          <a:noFill/>
        </p:spPr>
        <p:txBody>
          <a:bodyPr wrap="square" rtlCol="0">
            <a:spAutoFit/>
          </a:bodyPr>
          <a:lstStyle/>
          <a:p>
            <a:r>
              <a:rPr lang="en-US" sz="1600" dirty="0" smtClean="0"/>
              <a:t>“I had no choice.  I charged out to the edge of the stream only to sink deep into cloying, clinging mud that reached my knees.  Worse, it held me.  To go forward I had to yank up each leg one at a time.  Every step took enormous effort and made a ghastly sucking sound.  It was as if the mud were a greedy mouth, seeking to swallow me whole.” </a:t>
            </a:r>
          </a:p>
          <a:p>
            <a:pPr algn="r"/>
            <a:r>
              <a:rPr lang="en-US" sz="1000" u="sng" dirty="0" smtClean="0"/>
              <a:t>Crispin The End of Time</a:t>
            </a:r>
            <a:r>
              <a:rPr lang="en-US" sz="1000" dirty="0" smtClean="0"/>
              <a:t> p. 108</a:t>
            </a:r>
            <a:endParaRPr lang="en-US" sz="1600" dirty="0"/>
          </a:p>
        </p:txBody>
      </p:sp>
      <mc:AlternateContent xmlns:mc="http://schemas.openxmlformats.org/markup-compatibility/2006" xmlns:a14="http://schemas.microsoft.com/office/drawing/2010/main">
        <mc:Choice Requires="a14">
          <p:sp>
            <p:nvSpPr>
              <p:cNvPr id="3" name="TextBox 2"/>
              <p:cNvSpPr txBox="1"/>
              <p:nvPr/>
            </p:nvSpPr>
            <p:spPr>
              <a:xfrm>
                <a:off x="3600450" y="5262465"/>
                <a:ext cx="1838374" cy="1354217"/>
              </a:xfrm>
              <a:prstGeom prst="rect">
                <a:avLst/>
              </a:prstGeom>
              <a:solidFill>
                <a:schemeClr val="tx2"/>
              </a:solidFill>
            </p:spPr>
            <p:txBody>
              <a:bodyPr wrap="square" rtlCol="0">
                <a:spAutoFit/>
              </a:bodyPr>
              <a:lstStyle/>
              <a:p>
                <a14:m>
                  <m:oMath xmlns:m="http://schemas.openxmlformats.org/officeDocument/2006/math">
                    <m:r>
                      <a:rPr lang="en-US" i="1">
                        <a:solidFill>
                          <a:schemeClr val="bg1"/>
                        </a:solidFill>
                        <a:latin typeface="Cambria Math"/>
                        <a:ea typeface="Cambria Math"/>
                      </a:rPr>
                      <m:t>←</m:t>
                    </m:r>
                  </m:oMath>
                </a14:m>
                <a:r>
                  <a:rPr lang="en-US" dirty="0" smtClean="0">
                    <a:solidFill>
                      <a:schemeClr val="bg1"/>
                    </a:solidFill>
                  </a:rPr>
                  <a:t>Imagery – </a:t>
                </a:r>
                <a:r>
                  <a:rPr lang="en-US" sz="1600" dirty="0" smtClean="0">
                    <a:solidFill>
                      <a:schemeClr val="bg1"/>
                    </a:solidFill>
                  </a:rPr>
                  <a:t>the</a:t>
                </a:r>
              </a:p>
              <a:p>
                <a:r>
                  <a:rPr lang="en-US" sz="1600" dirty="0" smtClean="0">
                    <a:solidFill>
                      <a:schemeClr val="bg1"/>
                    </a:solidFill>
                  </a:rPr>
                  <a:t>red boxes help us imagine the scene. Yellow boxes show personification.</a:t>
                </a:r>
                <a:r>
                  <a:rPr lang="en-US" sz="1600" dirty="0">
                    <a:solidFill>
                      <a:schemeClr val="bg1"/>
                    </a:solidFill>
                    <a:ea typeface="Cambria Math"/>
                  </a:rPr>
                  <a:t> </a:t>
                </a:r>
                <a:endParaRPr lang="en-US" sz="1600" dirty="0">
                  <a:solidFill>
                    <a:schemeClr val="bg1"/>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600450" y="5262465"/>
                <a:ext cx="1838374" cy="1354217"/>
              </a:xfrm>
              <a:prstGeom prst="rect">
                <a:avLst/>
              </a:prstGeom>
              <a:blipFill rotWithShape="0">
                <a:blip r:embed="rId3"/>
                <a:stretch>
                  <a:fillRect l="-1993" t="-2252" b="-4955"/>
                </a:stretch>
              </a:blipFill>
            </p:spPr>
            <p:txBody>
              <a:bodyPr/>
              <a:lstStyle/>
              <a:p>
                <a:r>
                  <a:rPr lang="en-US">
                    <a:noFill/>
                  </a:rPr>
                  <a:t> </a:t>
                </a:r>
              </a:p>
            </p:txBody>
          </p:sp>
        </mc:Fallback>
      </mc:AlternateContent>
      <p:sp>
        <p:nvSpPr>
          <p:cNvPr id="8" name="Rounded Rectangle 7"/>
          <p:cNvSpPr/>
          <p:nvPr/>
        </p:nvSpPr>
        <p:spPr>
          <a:xfrm>
            <a:off x="1943100" y="3657600"/>
            <a:ext cx="7239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514600" y="3924300"/>
            <a:ext cx="8763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85800" y="4152900"/>
            <a:ext cx="13716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23850" y="4381500"/>
            <a:ext cx="161925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747010" y="4419600"/>
            <a:ext cx="7239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247900" y="4645855"/>
            <a:ext cx="7239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07730" y="5105400"/>
            <a:ext cx="1444869"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23850" y="5372100"/>
            <a:ext cx="14097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009650" y="5654654"/>
            <a:ext cx="1143000" cy="201078"/>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327366" y="5866897"/>
            <a:ext cx="1143000" cy="201078"/>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249567"/>
            <a:ext cx="3143250" cy="436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4084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anim calcmode="lin" valueType="num">
                                      <p:cBhvr>
                                        <p:cTn id="67" dur="1000" fill="hold"/>
                                        <p:tgtEl>
                                          <p:spTgt spid="18"/>
                                        </p:tgtEl>
                                        <p:attrNameLst>
                                          <p:attrName>ppt_x</p:attrName>
                                        </p:attrNameLst>
                                      </p:cBhvr>
                                      <p:tavLst>
                                        <p:tav tm="0">
                                          <p:val>
                                            <p:strVal val="#ppt_x"/>
                                          </p:val>
                                        </p:tav>
                                        <p:tav tm="100000">
                                          <p:val>
                                            <p:strVal val="#ppt_x"/>
                                          </p:val>
                                        </p:tav>
                                      </p:tavLst>
                                    </p:anim>
                                    <p:anim calcmode="lin" valueType="num">
                                      <p:cBhvr>
                                        <p:cTn id="68" dur="1000" fill="hold"/>
                                        <p:tgtEl>
                                          <p:spTgt spid="18"/>
                                        </p:tgtEl>
                                        <p:attrNameLst>
                                          <p:attrName>ppt_y</p:attrName>
                                        </p:attrNameLst>
                                      </p:cBhvr>
                                      <p:tavLst>
                                        <p:tav tm="0">
                                          <p:val>
                                            <p:strVal val="#ppt_y+.1"/>
                                          </p:val>
                                        </p:tav>
                                        <p:tav tm="100000">
                                          <p:val>
                                            <p:strVal val="#ppt_y"/>
                                          </p:val>
                                        </p:tav>
                                      </p:tavLst>
                                    </p:anim>
                                  </p:childTnLst>
                                </p:cTn>
                              </p:par>
                            </p:childTnLst>
                          </p:cTn>
                        </p:par>
                        <p:par>
                          <p:cTn id="69" fill="hold">
                            <p:stCondLst>
                              <p:cond delay="1000"/>
                            </p:stCondLst>
                            <p:childTnLst>
                              <p:par>
                                <p:cTn id="70" presetID="42" presetClass="entr" presetSubtype="0" fill="hold" grpId="0" nodeType="after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2000"/>
                                        <p:tgtEl>
                                          <p:spTgt spid="3"/>
                                        </p:tgtEl>
                                      </p:cBhvr>
                                    </p:animEffect>
                                    <p:anim calcmode="lin" valueType="num">
                                      <p:cBhvr>
                                        <p:cTn id="73" dur="2000" fill="hold"/>
                                        <p:tgtEl>
                                          <p:spTgt spid="3"/>
                                        </p:tgtEl>
                                        <p:attrNameLst>
                                          <p:attrName>ppt_x</p:attrName>
                                        </p:attrNameLst>
                                      </p:cBhvr>
                                      <p:tavLst>
                                        <p:tav tm="0">
                                          <p:val>
                                            <p:strVal val="#ppt_x"/>
                                          </p:val>
                                        </p:tav>
                                        <p:tav tm="100000">
                                          <p:val>
                                            <p:strVal val="#ppt_x"/>
                                          </p:val>
                                        </p:tav>
                                      </p:tavLst>
                                    </p:anim>
                                    <p:anim calcmode="lin" valueType="num">
                                      <p:cBhvr>
                                        <p:cTn id="74" dur="2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3074"/>
                                        </p:tgtEl>
                                        <p:attrNameLst>
                                          <p:attrName>style.visibility</p:attrName>
                                        </p:attrNameLst>
                                      </p:cBhvr>
                                      <p:to>
                                        <p:strVal val="visible"/>
                                      </p:to>
                                    </p:set>
                                    <p:animEffect transition="in" filter="fade">
                                      <p:cBhvr>
                                        <p:cTn id="79" dur="1000"/>
                                        <p:tgtEl>
                                          <p:spTgt spid="3074"/>
                                        </p:tgtEl>
                                      </p:cBhvr>
                                    </p:animEffect>
                                    <p:anim calcmode="lin" valueType="num">
                                      <p:cBhvr>
                                        <p:cTn id="80" dur="1000" fill="hold"/>
                                        <p:tgtEl>
                                          <p:spTgt spid="3074"/>
                                        </p:tgtEl>
                                        <p:attrNameLst>
                                          <p:attrName>ppt_x</p:attrName>
                                        </p:attrNameLst>
                                      </p:cBhvr>
                                      <p:tavLst>
                                        <p:tav tm="0">
                                          <p:val>
                                            <p:strVal val="#ppt_x"/>
                                          </p:val>
                                        </p:tav>
                                        <p:tav tm="100000">
                                          <p:val>
                                            <p:strVal val="#ppt_x"/>
                                          </p:val>
                                        </p:tav>
                                      </p:tavLst>
                                    </p:anim>
                                    <p:anim calcmode="lin" valueType="num">
                                      <p:cBhvr>
                                        <p:cTn id="81"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3"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dirty="0" smtClean="0">
                <a:latin typeface="AR CHRISTY" pitchFamily="2" charset="0"/>
              </a:rPr>
              <a:t>METAPHOR</a:t>
            </a:r>
            <a:endParaRPr lang="en-US" sz="6600" dirty="0">
              <a:latin typeface="AR CHRISTY" pitchFamily="2" charset="0"/>
            </a:endParaRPr>
          </a:p>
        </p:txBody>
      </p:sp>
      <p:sp>
        <p:nvSpPr>
          <p:cNvPr id="3" name="Subtitle 2"/>
          <p:cNvSpPr>
            <a:spLocks noGrp="1"/>
          </p:cNvSpPr>
          <p:nvPr>
            <p:ph type="subTitle" idx="1"/>
          </p:nvPr>
        </p:nvSpPr>
        <p:spPr/>
        <p:txBody>
          <a:bodyPr>
            <a:normAutofit lnSpcReduction="10000"/>
          </a:bodyPr>
          <a:lstStyle/>
          <a:p>
            <a:r>
              <a:rPr lang="en-US" dirty="0"/>
              <a:t>A figure of speech that expresses an idea through the image of another object. </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28516"/>
            <a:ext cx="3694182" cy="4976884"/>
          </a:xfrm>
          <a:prstGeom prst="rect">
            <a:avLst/>
          </a:prstGeo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97" y="1"/>
            <a:ext cx="1886803" cy="1896630"/>
          </a:xfrm>
          <a:prstGeom prst="rect">
            <a:avLst/>
          </a:prstGeom>
        </p:spPr>
      </p:pic>
      <p:sp>
        <p:nvSpPr>
          <p:cNvPr id="6" name="TextBox 5"/>
          <p:cNvSpPr txBox="1"/>
          <p:nvPr/>
        </p:nvSpPr>
        <p:spPr>
          <a:xfrm>
            <a:off x="2133600" y="486651"/>
            <a:ext cx="2895600" cy="923330"/>
          </a:xfrm>
          <a:prstGeom prst="rect">
            <a:avLst/>
          </a:prstGeom>
          <a:solidFill>
            <a:schemeClr val="bg2">
              <a:lumMod val="25000"/>
              <a:lumOff val="75000"/>
            </a:schemeClr>
          </a:solidFill>
        </p:spPr>
        <p:txBody>
          <a:bodyPr wrap="square" rtlCol="0">
            <a:spAutoFit/>
          </a:bodyPr>
          <a:lstStyle/>
          <a:p>
            <a:r>
              <a:rPr lang="en-US" dirty="0" smtClean="0"/>
              <a:t>Life is a bowl of cherries.</a:t>
            </a:r>
          </a:p>
          <a:p>
            <a:r>
              <a:rPr lang="en-US" dirty="0" smtClean="0"/>
              <a:t>Means: Everything is going well.  Life is carefree.</a:t>
            </a:r>
            <a:endParaRPr lang="en-US" dirty="0"/>
          </a:p>
        </p:txBody>
      </p:sp>
      <p:sp>
        <p:nvSpPr>
          <p:cNvPr id="9" name="TextBox 8"/>
          <p:cNvSpPr txBox="1"/>
          <p:nvPr/>
        </p:nvSpPr>
        <p:spPr>
          <a:xfrm>
            <a:off x="2514600" y="5257800"/>
            <a:ext cx="2667000" cy="1477328"/>
          </a:xfrm>
          <a:prstGeom prst="rect">
            <a:avLst/>
          </a:prstGeom>
          <a:solidFill>
            <a:schemeClr val="bg2">
              <a:lumMod val="75000"/>
              <a:lumOff val="25000"/>
            </a:schemeClr>
          </a:solidFill>
        </p:spPr>
        <p:txBody>
          <a:bodyPr wrap="square" rtlCol="0">
            <a:spAutoFit/>
          </a:bodyPr>
          <a:lstStyle/>
          <a:p>
            <a:endParaRPr lang="en-US" dirty="0" smtClean="0"/>
          </a:p>
          <a:p>
            <a:r>
              <a:rPr lang="en-US" dirty="0" smtClean="0"/>
              <a:t>He has a</a:t>
            </a:r>
          </a:p>
          <a:p>
            <a:r>
              <a:rPr lang="en-US" dirty="0" smtClean="0"/>
              <a:t> heart of</a:t>
            </a:r>
          </a:p>
          <a:p>
            <a:r>
              <a:rPr lang="en-US" dirty="0" smtClean="0"/>
              <a:t> stone.</a:t>
            </a:r>
          </a:p>
          <a:p>
            <a:r>
              <a:rPr lang="en-US" dirty="0" smtClean="0"/>
              <a:t>(unfeeling)</a:t>
            </a:r>
            <a:endParaRPr lang="en-US" dirty="0"/>
          </a:p>
        </p:txBody>
      </p:sp>
      <p:pic>
        <p:nvPicPr>
          <p:cNvPr id="10" name="Picture 9"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0" y="5420179"/>
            <a:ext cx="1300419" cy="1209221"/>
          </a:xfrm>
          <a:prstGeom prst="rect">
            <a:avLst/>
          </a:prstGeom>
        </p:spPr>
      </p:pic>
      <p:pic>
        <p:nvPicPr>
          <p:cNvPr id="11" name="Picture 10"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5083359"/>
            <a:ext cx="2362200" cy="1698441"/>
          </a:xfrm>
          <a:prstGeom prst="rect">
            <a:avLst/>
          </a:prstGeom>
        </p:spPr>
      </p:pic>
      <p:sp>
        <p:nvSpPr>
          <p:cNvPr id="13" name="Rectangle 12"/>
          <p:cNvSpPr/>
          <p:nvPr/>
        </p:nvSpPr>
        <p:spPr>
          <a:xfrm>
            <a:off x="5334000" y="5257800"/>
            <a:ext cx="2377227" cy="1477328"/>
          </a:xfrm>
          <a:prstGeom prst="rect">
            <a:avLst/>
          </a:prstGeom>
          <a:solidFill>
            <a:schemeClr val="tx2">
              <a:lumMod val="90000"/>
            </a:schemeClr>
          </a:solidFill>
        </p:spPr>
        <p:txBody>
          <a:bodyPr wrap="square">
            <a:spAutoFit/>
          </a:bodyPr>
          <a:lstStyle/>
          <a:p>
            <a:endParaRPr lang="en-US" dirty="0" smtClean="0"/>
          </a:p>
          <a:p>
            <a:r>
              <a:rPr lang="en-US" dirty="0" smtClean="0"/>
              <a:t>Her </a:t>
            </a:r>
            <a:r>
              <a:rPr lang="en-US" dirty="0"/>
              <a:t>hair </a:t>
            </a:r>
            <a:endParaRPr lang="en-US" dirty="0" smtClean="0"/>
          </a:p>
          <a:p>
            <a:r>
              <a:rPr lang="en-US" dirty="0" smtClean="0"/>
              <a:t>was </a:t>
            </a:r>
          </a:p>
          <a:p>
            <a:r>
              <a:rPr lang="en-US" dirty="0" smtClean="0"/>
              <a:t>bone white.</a:t>
            </a:r>
          </a:p>
          <a:p>
            <a:endParaRPr lang="en-US" dirty="0" smtClean="0"/>
          </a:p>
        </p:txBody>
      </p:sp>
      <p:pic>
        <p:nvPicPr>
          <p:cNvPr id="14" name="Picture 13" descr="Screen Clipp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9400" y="5315711"/>
            <a:ext cx="1005627" cy="1313689"/>
          </a:xfrm>
          <a:prstGeom prst="rect">
            <a:avLst/>
          </a:prstGeom>
        </p:spPr>
      </p:pic>
      <p:pic>
        <p:nvPicPr>
          <p:cNvPr id="15" name="Picture 14"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66033" y="5257800"/>
            <a:ext cx="1144736" cy="1477328"/>
          </a:xfrm>
          <a:prstGeom prst="rect">
            <a:avLst/>
          </a:prstGeom>
        </p:spPr>
      </p:pic>
      <p:sp>
        <p:nvSpPr>
          <p:cNvPr id="16" name="TextBox 15"/>
          <p:cNvSpPr txBox="1"/>
          <p:nvPr/>
        </p:nvSpPr>
        <p:spPr>
          <a:xfrm>
            <a:off x="7924800" y="5322535"/>
            <a:ext cx="1009749" cy="215444"/>
          </a:xfrm>
          <a:prstGeom prst="rect">
            <a:avLst/>
          </a:prstGeom>
          <a:solidFill>
            <a:schemeClr val="accent1">
              <a:lumMod val="60000"/>
              <a:lumOff val="40000"/>
            </a:schemeClr>
          </a:solidFill>
        </p:spPr>
        <p:txBody>
          <a:bodyPr wrap="square" rtlCol="0">
            <a:spAutoFit/>
          </a:bodyPr>
          <a:lstStyle/>
          <a:p>
            <a:r>
              <a:rPr lang="en-US" sz="800" dirty="0" smtClean="0"/>
              <a:t>Ribbon of highway.</a:t>
            </a:r>
            <a:endParaRPr lang="en-US" sz="800" dirty="0"/>
          </a:p>
        </p:txBody>
      </p:sp>
    </p:spTree>
    <p:extLst>
      <p:ext uri="{BB962C8B-B14F-4D97-AF65-F5344CB8AC3E}">
        <p14:creationId xmlns:p14="http://schemas.microsoft.com/office/powerpoint/2010/main" val="488118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5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0"/>
                                        <p:tgtEl>
                                          <p:spTgt spid="4"/>
                                        </p:tgtEl>
                                      </p:cBhvr>
                                    </p:animEffect>
                                    <p:anim calcmode="lin" valueType="num">
                                      <p:cBhvr>
                                        <p:cTn id="14" dur="5000" fill="hold"/>
                                        <p:tgtEl>
                                          <p:spTgt spid="4"/>
                                        </p:tgtEl>
                                        <p:attrNameLst>
                                          <p:attrName>ppt_x</p:attrName>
                                        </p:attrNameLst>
                                      </p:cBhvr>
                                      <p:tavLst>
                                        <p:tav tm="0">
                                          <p:val>
                                            <p:strVal val="#ppt_x"/>
                                          </p:val>
                                        </p:tav>
                                        <p:tav tm="100000">
                                          <p:val>
                                            <p:strVal val="#ppt_x"/>
                                          </p:val>
                                        </p:tav>
                                      </p:tavLst>
                                    </p:anim>
                                    <p:anim calcmode="lin" valueType="num">
                                      <p:cBhvr>
                                        <p:cTn id="15" dur="5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2000"/>
                            </p:stCondLst>
                            <p:childTnLst>
                              <p:par>
                                <p:cTn id="17" presetID="42" presetClass="entr" presetSubtype="0" fill="hold" nodeType="afterEffect">
                                  <p:stCondLst>
                                    <p:cond delay="5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0"/>
                                        <p:tgtEl>
                                          <p:spTgt spid="11"/>
                                        </p:tgtEl>
                                      </p:cBhvr>
                                    </p:animEffect>
                                    <p:anim calcmode="lin" valueType="num">
                                      <p:cBhvr>
                                        <p:cTn id="20" dur="5000" fill="hold"/>
                                        <p:tgtEl>
                                          <p:spTgt spid="11"/>
                                        </p:tgtEl>
                                        <p:attrNameLst>
                                          <p:attrName>ppt_x</p:attrName>
                                        </p:attrNameLst>
                                      </p:cBhvr>
                                      <p:tavLst>
                                        <p:tav tm="0">
                                          <p:val>
                                            <p:strVal val="#ppt_x"/>
                                          </p:val>
                                        </p:tav>
                                        <p:tav tm="100000">
                                          <p:val>
                                            <p:strVal val="#ppt_x"/>
                                          </p:val>
                                        </p:tav>
                                      </p:tavLst>
                                    </p:anim>
                                    <p:anim calcmode="lin" valueType="num">
                                      <p:cBhvr>
                                        <p:cTn id="21" dur="5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22000"/>
                            </p:stCondLst>
                            <p:childTnLst>
                              <p:par>
                                <p:cTn id="23" presetID="42" presetClass="entr" presetSubtype="0" fill="hold" nodeType="afterEffect">
                                  <p:stCondLst>
                                    <p:cond delay="50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0"/>
                                        <p:tgtEl>
                                          <p:spTgt spid="15"/>
                                        </p:tgtEl>
                                      </p:cBhvr>
                                    </p:animEffect>
                                    <p:anim calcmode="lin" valueType="num">
                                      <p:cBhvr>
                                        <p:cTn id="26" dur="5000" fill="hold"/>
                                        <p:tgtEl>
                                          <p:spTgt spid="15"/>
                                        </p:tgtEl>
                                        <p:attrNameLst>
                                          <p:attrName>ppt_x</p:attrName>
                                        </p:attrNameLst>
                                      </p:cBhvr>
                                      <p:tavLst>
                                        <p:tav tm="0">
                                          <p:val>
                                            <p:strVal val="#ppt_x"/>
                                          </p:val>
                                        </p:tav>
                                        <p:tav tm="100000">
                                          <p:val>
                                            <p:strVal val="#ppt_x"/>
                                          </p:val>
                                        </p:tav>
                                      </p:tavLst>
                                    </p:anim>
                                    <p:anim calcmode="lin" valueType="num">
                                      <p:cBhvr>
                                        <p:cTn id="27" dur="50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50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0"/>
                                        <p:tgtEl>
                                          <p:spTgt spid="16"/>
                                        </p:tgtEl>
                                      </p:cBhvr>
                                    </p:animEffect>
                                    <p:anim calcmode="lin" valueType="num">
                                      <p:cBhvr>
                                        <p:cTn id="31" dur="5000" fill="hold"/>
                                        <p:tgtEl>
                                          <p:spTgt spid="16"/>
                                        </p:tgtEl>
                                        <p:attrNameLst>
                                          <p:attrName>ppt_x</p:attrName>
                                        </p:attrNameLst>
                                      </p:cBhvr>
                                      <p:tavLst>
                                        <p:tav tm="0">
                                          <p:val>
                                            <p:strVal val="#ppt_x"/>
                                          </p:val>
                                        </p:tav>
                                        <p:tav tm="100000">
                                          <p:val>
                                            <p:strVal val="#ppt_x"/>
                                          </p:val>
                                        </p:tav>
                                      </p:tavLst>
                                    </p:anim>
                                    <p:anim calcmode="lin" valueType="num">
                                      <p:cBhvr>
                                        <p:cTn id="32" dur="5000" fill="hold"/>
                                        <p:tgtEl>
                                          <p:spTgt spid="16"/>
                                        </p:tgtEl>
                                        <p:attrNameLst>
                                          <p:attrName>ppt_y</p:attrName>
                                        </p:attrNameLst>
                                      </p:cBhvr>
                                      <p:tavLst>
                                        <p:tav tm="0">
                                          <p:val>
                                            <p:strVal val="#ppt_y+.1"/>
                                          </p:val>
                                        </p:tav>
                                        <p:tav tm="100000">
                                          <p:val>
                                            <p:strVal val="#ppt_y"/>
                                          </p:val>
                                        </p:tav>
                                      </p:tavLst>
                                    </p:anim>
                                  </p:childTnLst>
                                </p:cTn>
                              </p:par>
                            </p:childTnLst>
                          </p:cTn>
                        </p:par>
                        <p:par>
                          <p:cTn id="33" fill="hold">
                            <p:stCondLst>
                              <p:cond delay="32000"/>
                            </p:stCondLst>
                            <p:childTnLst>
                              <p:par>
                                <p:cTn id="34" presetID="42" presetClass="entr" presetSubtype="0" fill="hold" grpId="0" nodeType="afterEffect">
                                  <p:stCondLst>
                                    <p:cond delay="50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0"/>
                                        <p:tgtEl>
                                          <p:spTgt spid="9"/>
                                        </p:tgtEl>
                                      </p:cBhvr>
                                    </p:animEffect>
                                    <p:anim calcmode="lin" valueType="num">
                                      <p:cBhvr>
                                        <p:cTn id="37" dur="5000" fill="hold"/>
                                        <p:tgtEl>
                                          <p:spTgt spid="9"/>
                                        </p:tgtEl>
                                        <p:attrNameLst>
                                          <p:attrName>ppt_x</p:attrName>
                                        </p:attrNameLst>
                                      </p:cBhvr>
                                      <p:tavLst>
                                        <p:tav tm="0">
                                          <p:val>
                                            <p:strVal val="#ppt_x"/>
                                          </p:val>
                                        </p:tav>
                                        <p:tav tm="100000">
                                          <p:val>
                                            <p:strVal val="#ppt_x"/>
                                          </p:val>
                                        </p:tav>
                                      </p:tavLst>
                                    </p:anim>
                                    <p:anim calcmode="lin" valueType="num">
                                      <p:cBhvr>
                                        <p:cTn id="38" dur="5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500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0"/>
                                        <p:tgtEl>
                                          <p:spTgt spid="10"/>
                                        </p:tgtEl>
                                      </p:cBhvr>
                                    </p:animEffect>
                                    <p:anim calcmode="lin" valueType="num">
                                      <p:cBhvr>
                                        <p:cTn id="42" dur="5000" fill="hold"/>
                                        <p:tgtEl>
                                          <p:spTgt spid="10"/>
                                        </p:tgtEl>
                                        <p:attrNameLst>
                                          <p:attrName>ppt_x</p:attrName>
                                        </p:attrNameLst>
                                      </p:cBhvr>
                                      <p:tavLst>
                                        <p:tav tm="0">
                                          <p:val>
                                            <p:strVal val="#ppt_x"/>
                                          </p:val>
                                        </p:tav>
                                        <p:tav tm="100000">
                                          <p:val>
                                            <p:strVal val="#ppt_x"/>
                                          </p:val>
                                        </p:tav>
                                      </p:tavLst>
                                    </p:anim>
                                    <p:anim calcmode="lin" valueType="num">
                                      <p:cBhvr>
                                        <p:cTn id="43" dur="5000" fill="hold"/>
                                        <p:tgtEl>
                                          <p:spTgt spid="10"/>
                                        </p:tgtEl>
                                        <p:attrNameLst>
                                          <p:attrName>ppt_y</p:attrName>
                                        </p:attrNameLst>
                                      </p:cBhvr>
                                      <p:tavLst>
                                        <p:tav tm="0">
                                          <p:val>
                                            <p:strVal val="#ppt_y+.1"/>
                                          </p:val>
                                        </p:tav>
                                        <p:tav tm="100000">
                                          <p:val>
                                            <p:strVal val="#ppt_y"/>
                                          </p:val>
                                        </p:tav>
                                      </p:tavLst>
                                    </p:anim>
                                  </p:childTnLst>
                                </p:cTn>
                              </p:par>
                            </p:childTnLst>
                          </p:cTn>
                        </p:par>
                        <p:par>
                          <p:cTn id="44" fill="hold">
                            <p:stCondLst>
                              <p:cond delay="42000"/>
                            </p:stCondLst>
                            <p:childTnLst>
                              <p:par>
                                <p:cTn id="45" presetID="42" presetClass="entr" presetSubtype="0" fill="hold" nodeType="afterEffect">
                                  <p:stCondLst>
                                    <p:cond delay="500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0"/>
                                        <p:tgtEl>
                                          <p:spTgt spid="5"/>
                                        </p:tgtEl>
                                      </p:cBhvr>
                                    </p:animEffect>
                                    <p:anim calcmode="lin" valueType="num">
                                      <p:cBhvr>
                                        <p:cTn id="48" dur="5000" fill="hold"/>
                                        <p:tgtEl>
                                          <p:spTgt spid="5"/>
                                        </p:tgtEl>
                                        <p:attrNameLst>
                                          <p:attrName>ppt_x</p:attrName>
                                        </p:attrNameLst>
                                      </p:cBhvr>
                                      <p:tavLst>
                                        <p:tav tm="0">
                                          <p:val>
                                            <p:strVal val="#ppt_x"/>
                                          </p:val>
                                        </p:tav>
                                        <p:tav tm="100000">
                                          <p:val>
                                            <p:strVal val="#ppt_x"/>
                                          </p:val>
                                        </p:tav>
                                      </p:tavLst>
                                    </p:anim>
                                    <p:anim calcmode="lin" valueType="num">
                                      <p:cBhvr>
                                        <p:cTn id="49" dur="5000" fill="hold"/>
                                        <p:tgtEl>
                                          <p:spTgt spid="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50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0"/>
                                        <p:tgtEl>
                                          <p:spTgt spid="6"/>
                                        </p:tgtEl>
                                      </p:cBhvr>
                                    </p:animEffect>
                                    <p:anim calcmode="lin" valueType="num">
                                      <p:cBhvr>
                                        <p:cTn id="53" dur="5000" fill="hold"/>
                                        <p:tgtEl>
                                          <p:spTgt spid="6"/>
                                        </p:tgtEl>
                                        <p:attrNameLst>
                                          <p:attrName>ppt_x</p:attrName>
                                        </p:attrNameLst>
                                      </p:cBhvr>
                                      <p:tavLst>
                                        <p:tav tm="0">
                                          <p:val>
                                            <p:strVal val="#ppt_x"/>
                                          </p:val>
                                        </p:tav>
                                        <p:tav tm="100000">
                                          <p:val>
                                            <p:strVal val="#ppt_x"/>
                                          </p:val>
                                        </p:tav>
                                      </p:tavLst>
                                    </p:anim>
                                    <p:anim calcmode="lin" valueType="num">
                                      <p:cBhvr>
                                        <p:cTn id="54" dur="5000" fill="hold"/>
                                        <p:tgtEl>
                                          <p:spTgt spid="6"/>
                                        </p:tgtEl>
                                        <p:attrNameLst>
                                          <p:attrName>ppt_y</p:attrName>
                                        </p:attrNameLst>
                                      </p:cBhvr>
                                      <p:tavLst>
                                        <p:tav tm="0">
                                          <p:val>
                                            <p:strVal val="#ppt_y+.1"/>
                                          </p:val>
                                        </p:tav>
                                        <p:tav tm="100000">
                                          <p:val>
                                            <p:strVal val="#ppt_y"/>
                                          </p:val>
                                        </p:tav>
                                      </p:tavLst>
                                    </p:anim>
                                  </p:childTnLst>
                                </p:cTn>
                              </p:par>
                            </p:childTnLst>
                          </p:cTn>
                        </p:par>
                        <p:par>
                          <p:cTn id="55" fill="hold">
                            <p:stCondLst>
                              <p:cond delay="52000"/>
                            </p:stCondLst>
                            <p:childTnLst>
                              <p:par>
                                <p:cTn id="56" presetID="42" presetClass="entr" presetSubtype="0" fill="hold" grpId="0" nodeType="afterEffect">
                                  <p:stCondLst>
                                    <p:cond delay="500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0"/>
                                        <p:tgtEl>
                                          <p:spTgt spid="13"/>
                                        </p:tgtEl>
                                      </p:cBhvr>
                                    </p:animEffect>
                                    <p:anim calcmode="lin" valueType="num">
                                      <p:cBhvr>
                                        <p:cTn id="59" dur="5000" fill="hold"/>
                                        <p:tgtEl>
                                          <p:spTgt spid="13"/>
                                        </p:tgtEl>
                                        <p:attrNameLst>
                                          <p:attrName>ppt_x</p:attrName>
                                        </p:attrNameLst>
                                      </p:cBhvr>
                                      <p:tavLst>
                                        <p:tav tm="0">
                                          <p:val>
                                            <p:strVal val="#ppt_x"/>
                                          </p:val>
                                        </p:tav>
                                        <p:tav tm="100000">
                                          <p:val>
                                            <p:strVal val="#ppt_x"/>
                                          </p:val>
                                        </p:tav>
                                      </p:tavLst>
                                    </p:anim>
                                    <p:anim calcmode="lin" valueType="num">
                                      <p:cBhvr>
                                        <p:cTn id="60" dur="5000" fill="hold"/>
                                        <p:tgtEl>
                                          <p:spTgt spid="13"/>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500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0"/>
                                        <p:tgtEl>
                                          <p:spTgt spid="14"/>
                                        </p:tgtEl>
                                      </p:cBhvr>
                                    </p:animEffect>
                                    <p:anim calcmode="lin" valueType="num">
                                      <p:cBhvr>
                                        <p:cTn id="64" dur="5000" fill="hold"/>
                                        <p:tgtEl>
                                          <p:spTgt spid="14"/>
                                        </p:tgtEl>
                                        <p:attrNameLst>
                                          <p:attrName>ppt_x</p:attrName>
                                        </p:attrNameLst>
                                      </p:cBhvr>
                                      <p:tavLst>
                                        <p:tav tm="0">
                                          <p:val>
                                            <p:strVal val="#ppt_x"/>
                                          </p:val>
                                        </p:tav>
                                        <p:tav tm="100000">
                                          <p:val>
                                            <p:strVal val="#ppt_x"/>
                                          </p:val>
                                        </p:tav>
                                      </p:tavLst>
                                    </p:anim>
                                    <p:anim calcmode="lin" valueType="num">
                                      <p:cBhvr>
                                        <p:cTn id="65" dur="5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9" grpId="0" animBg="1"/>
      <p:bldP spid="13"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400" dirty="0" smtClean="0">
                <a:latin typeface="AR CHRISTY" pitchFamily="2" charset="0"/>
              </a:rPr>
              <a:t>ONOMATOPOEIA</a:t>
            </a:r>
            <a:endParaRPr lang="en-US" sz="4400" dirty="0">
              <a:latin typeface="AR CHRISTY" pitchFamily="2" charset="0"/>
            </a:endParaRPr>
          </a:p>
        </p:txBody>
      </p:sp>
      <p:sp>
        <p:nvSpPr>
          <p:cNvPr id="5" name="Subtitle 4"/>
          <p:cNvSpPr>
            <a:spLocks noGrp="1"/>
          </p:cNvSpPr>
          <p:nvPr>
            <p:ph type="subTitle" idx="1"/>
          </p:nvPr>
        </p:nvSpPr>
        <p:spPr/>
        <p:txBody>
          <a:bodyPr/>
          <a:lstStyle/>
          <a:p>
            <a:r>
              <a:rPr lang="en-US" dirty="0"/>
              <a:t>The use of words whose sounds express or suggest their meaning. </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2276"/>
            <a:ext cx="2492365" cy="1752600"/>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276"/>
            <a:ext cx="2341364" cy="1752600"/>
          </a:xfrm>
          <a:prstGeom prst="rect">
            <a:avLst/>
          </a:prstGeom>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2277"/>
            <a:ext cx="2058478" cy="1752600"/>
          </a:xfrm>
          <a:prstGeom prst="rect">
            <a:avLst/>
          </a:prstGeom>
        </p:spPr>
      </p:pic>
      <p:pic>
        <p:nvPicPr>
          <p:cNvPr id="7" name="Picture 6"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006" y="5132816"/>
            <a:ext cx="1804276" cy="1725184"/>
          </a:xfrm>
          <a:prstGeom prst="rect">
            <a:avLst/>
          </a:prstGeom>
        </p:spPr>
      </p:pic>
      <p:pic>
        <p:nvPicPr>
          <p:cNvPr id="8" name="Picture 7"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4873" y="3865849"/>
            <a:ext cx="3787254" cy="2847031"/>
          </a:xfrm>
          <a:prstGeom prst="rect">
            <a:avLst/>
          </a:prstGeom>
        </p:spPr>
      </p:pic>
      <p:pic>
        <p:nvPicPr>
          <p:cNvPr id="10" name="Picture 9"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19612" y="364154"/>
            <a:ext cx="1105054" cy="1028844"/>
          </a:xfrm>
          <a:prstGeom prst="rect">
            <a:avLst/>
          </a:prstGeom>
        </p:spPr>
      </p:pic>
      <p:pic>
        <p:nvPicPr>
          <p:cNvPr id="12" name="Picture 11"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37127" y="1981199"/>
            <a:ext cx="1905000" cy="1757971"/>
          </a:xfrm>
          <a:prstGeom prst="rect">
            <a:avLst/>
          </a:prstGeom>
        </p:spPr>
      </p:pic>
      <p:pic>
        <p:nvPicPr>
          <p:cNvPr id="13" name="Picture 12"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14600" y="5189557"/>
            <a:ext cx="2238475" cy="1611702"/>
          </a:xfrm>
          <a:prstGeom prst="rect">
            <a:avLst/>
          </a:prstGeom>
        </p:spPr>
      </p:pic>
      <p:pic>
        <p:nvPicPr>
          <p:cNvPr id="14" name="Picture 13"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26076" y="2212484"/>
            <a:ext cx="1804828" cy="1295400"/>
          </a:xfrm>
          <a:prstGeom prst="rect">
            <a:avLst/>
          </a:prstGeom>
        </p:spPr>
      </p:pic>
    </p:spTree>
    <p:extLst>
      <p:ext uri="{BB962C8B-B14F-4D97-AF65-F5344CB8AC3E}">
        <p14:creationId xmlns:p14="http://schemas.microsoft.com/office/powerpoint/2010/main" val="11489289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4000"/>
                            </p:stCondLst>
                            <p:childTnLst>
                              <p:par>
                                <p:cTn id="9" presetID="42" presetClass="entr" presetSubtype="0" fill="hold" grpId="0" nodeType="afterEffect">
                                  <p:stCondLst>
                                    <p:cond delay="10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6000"/>
                            </p:stCondLst>
                            <p:childTnLst>
                              <p:par>
                                <p:cTn id="15" presetID="6" presetClass="entr" presetSubtype="16" fill="hold" nodeType="afterEffect">
                                  <p:stCondLst>
                                    <p:cond delay="500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5000"/>
                                        <p:tgtEl>
                                          <p:spTgt spid="3"/>
                                        </p:tgtEl>
                                      </p:cBhvr>
                                    </p:animEffect>
                                  </p:childTnLst>
                                </p:cTn>
                              </p:par>
                            </p:childTnLst>
                          </p:cTn>
                        </p:par>
                        <p:par>
                          <p:cTn id="18" fill="hold">
                            <p:stCondLst>
                              <p:cond delay="16000"/>
                            </p:stCondLst>
                            <p:childTnLst>
                              <p:par>
                                <p:cTn id="19" presetID="6" presetClass="entr" presetSubtype="16" fill="hold" nodeType="afterEffect">
                                  <p:stCondLst>
                                    <p:cond delay="800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3000"/>
                                        <p:tgtEl>
                                          <p:spTgt spid="8"/>
                                        </p:tgtEl>
                                      </p:cBhvr>
                                    </p:animEffect>
                                  </p:childTnLst>
                                </p:cTn>
                              </p:par>
                            </p:childTnLst>
                          </p:cTn>
                        </p:par>
                        <p:par>
                          <p:cTn id="22" fill="hold">
                            <p:stCondLst>
                              <p:cond delay="27000"/>
                            </p:stCondLst>
                            <p:childTnLst>
                              <p:par>
                                <p:cTn id="23" presetID="6" presetClass="entr" presetSubtype="16" fill="hold" nodeType="afterEffect">
                                  <p:stCondLst>
                                    <p:cond delay="500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par>
                          <p:cTn id="26" fill="hold">
                            <p:stCondLst>
                              <p:cond delay="34000"/>
                            </p:stCondLst>
                            <p:childTnLst>
                              <p:par>
                                <p:cTn id="27" presetID="6" presetClass="entr" presetSubtype="16" fill="hold" nodeType="afterEffect">
                                  <p:stCondLst>
                                    <p:cond delay="5000"/>
                                  </p:stCondLst>
                                  <p:childTnLst>
                                    <p:set>
                                      <p:cBhvr>
                                        <p:cTn id="28" dur="1" fill="hold">
                                          <p:stCondLst>
                                            <p:cond delay="0"/>
                                          </p:stCondLst>
                                        </p:cTn>
                                        <p:tgtEl>
                                          <p:spTgt spid="2"/>
                                        </p:tgtEl>
                                        <p:attrNameLst>
                                          <p:attrName>style.visibility</p:attrName>
                                        </p:attrNameLst>
                                      </p:cBhvr>
                                      <p:to>
                                        <p:strVal val="visible"/>
                                      </p:to>
                                    </p:set>
                                    <p:animEffect transition="in" filter="circle(in)">
                                      <p:cBhvr>
                                        <p:cTn id="29" dur="2000"/>
                                        <p:tgtEl>
                                          <p:spTgt spid="2"/>
                                        </p:tgtEl>
                                      </p:cBhvr>
                                    </p:animEffect>
                                  </p:childTnLst>
                                </p:cTn>
                              </p:par>
                            </p:childTnLst>
                          </p:cTn>
                        </p:par>
                        <p:par>
                          <p:cTn id="30" fill="hold">
                            <p:stCondLst>
                              <p:cond delay="41000"/>
                            </p:stCondLst>
                            <p:childTnLst>
                              <p:par>
                                <p:cTn id="31" presetID="6" presetClass="entr" presetSubtype="16" fill="hold" nodeType="afterEffect">
                                  <p:stCondLst>
                                    <p:cond delay="5000"/>
                                  </p:stCondLst>
                                  <p:childTnLst>
                                    <p:set>
                                      <p:cBhvr>
                                        <p:cTn id="32" dur="1" fill="hold">
                                          <p:stCondLst>
                                            <p:cond delay="0"/>
                                          </p:stCondLst>
                                        </p:cTn>
                                        <p:tgtEl>
                                          <p:spTgt spid="12"/>
                                        </p:tgtEl>
                                        <p:attrNameLst>
                                          <p:attrName>style.visibility</p:attrName>
                                        </p:attrNameLst>
                                      </p:cBhvr>
                                      <p:to>
                                        <p:strVal val="visible"/>
                                      </p:to>
                                    </p:set>
                                    <p:animEffect transition="in" filter="circle(in)">
                                      <p:cBhvr>
                                        <p:cTn id="33" dur="2000"/>
                                        <p:tgtEl>
                                          <p:spTgt spid="12"/>
                                        </p:tgtEl>
                                      </p:cBhvr>
                                    </p:animEffect>
                                  </p:childTnLst>
                                </p:cTn>
                              </p:par>
                            </p:childTnLst>
                          </p:cTn>
                        </p:par>
                        <p:par>
                          <p:cTn id="34" fill="hold">
                            <p:stCondLst>
                              <p:cond delay="48000"/>
                            </p:stCondLst>
                            <p:childTnLst>
                              <p:par>
                                <p:cTn id="35" presetID="6" presetClass="entr" presetSubtype="16" fill="hold" nodeType="afterEffect">
                                  <p:stCondLst>
                                    <p:cond delay="500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par>
                          <p:cTn id="38" fill="hold">
                            <p:stCondLst>
                              <p:cond delay="55000"/>
                            </p:stCondLst>
                            <p:childTnLst>
                              <p:par>
                                <p:cTn id="39" presetID="6" presetClass="entr" presetSubtype="16" fill="hold" nodeType="afterEffect">
                                  <p:stCondLst>
                                    <p:cond delay="5000"/>
                                  </p:stCondLst>
                                  <p:childTnLst>
                                    <p:set>
                                      <p:cBhvr>
                                        <p:cTn id="40" dur="1" fill="hold">
                                          <p:stCondLst>
                                            <p:cond delay="0"/>
                                          </p:stCondLst>
                                        </p:cTn>
                                        <p:tgtEl>
                                          <p:spTgt spid="14"/>
                                        </p:tgtEl>
                                        <p:attrNameLst>
                                          <p:attrName>style.visibility</p:attrName>
                                        </p:attrNameLst>
                                      </p:cBhvr>
                                      <p:to>
                                        <p:strVal val="visible"/>
                                      </p:to>
                                    </p:set>
                                    <p:animEffect transition="in" filter="circle(in)">
                                      <p:cBhvr>
                                        <p:cTn id="41" dur="2000"/>
                                        <p:tgtEl>
                                          <p:spTgt spid="14"/>
                                        </p:tgtEl>
                                      </p:cBhvr>
                                    </p:animEffect>
                                  </p:childTnLst>
                                </p:cTn>
                              </p:par>
                            </p:childTnLst>
                          </p:cTn>
                        </p:par>
                        <p:par>
                          <p:cTn id="42" fill="hold">
                            <p:stCondLst>
                              <p:cond delay="62000"/>
                            </p:stCondLst>
                            <p:childTnLst>
                              <p:par>
                                <p:cTn id="43" presetID="6" presetClass="entr" presetSubtype="16" fill="hold" nodeType="afterEffect">
                                  <p:stCondLst>
                                    <p:cond delay="5000"/>
                                  </p:stCondLst>
                                  <p:childTnLst>
                                    <p:set>
                                      <p:cBhvr>
                                        <p:cTn id="44" dur="1" fill="hold">
                                          <p:stCondLst>
                                            <p:cond delay="0"/>
                                          </p:stCondLst>
                                        </p:cTn>
                                        <p:tgtEl>
                                          <p:spTgt spid="10"/>
                                        </p:tgtEl>
                                        <p:attrNameLst>
                                          <p:attrName>style.visibility</p:attrName>
                                        </p:attrNameLst>
                                      </p:cBhvr>
                                      <p:to>
                                        <p:strVal val="visible"/>
                                      </p:to>
                                    </p:set>
                                    <p:animEffect transition="in" filter="circle(in)">
                                      <p:cBhvr>
                                        <p:cTn id="45" dur="2000"/>
                                        <p:tgtEl>
                                          <p:spTgt spid="10"/>
                                        </p:tgtEl>
                                      </p:cBhvr>
                                    </p:animEffect>
                                  </p:childTnLst>
                                </p:cTn>
                              </p:par>
                            </p:childTnLst>
                          </p:cTn>
                        </p:par>
                        <p:par>
                          <p:cTn id="46" fill="hold">
                            <p:stCondLst>
                              <p:cond delay="69000"/>
                            </p:stCondLst>
                            <p:childTnLst>
                              <p:par>
                                <p:cTn id="47" presetID="6" presetClass="entr" presetSubtype="16" fill="hold" nodeType="afterEffect">
                                  <p:stCondLst>
                                    <p:cond delay="5000"/>
                                  </p:stCondLst>
                                  <p:childTnLst>
                                    <p:set>
                                      <p:cBhvr>
                                        <p:cTn id="48" dur="1" fill="hold">
                                          <p:stCondLst>
                                            <p:cond delay="0"/>
                                          </p:stCondLst>
                                        </p:cTn>
                                        <p:tgtEl>
                                          <p:spTgt spid="6"/>
                                        </p:tgtEl>
                                        <p:attrNameLst>
                                          <p:attrName>style.visibility</p:attrName>
                                        </p:attrNameLst>
                                      </p:cBhvr>
                                      <p:to>
                                        <p:strVal val="visible"/>
                                      </p:to>
                                    </p:set>
                                    <p:animEffect transition="in" filter="circle(in)">
                                      <p:cBhvr>
                                        <p:cTn id="4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US" sz="4000" dirty="0" smtClean="0"/>
              <a:t>You Will Create a Book </a:t>
            </a:r>
            <a:br>
              <a:rPr lang="en-US" sz="4000" dirty="0" smtClean="0"/>
            </a:br>
            <a:r>
              <a:rPr lang="en-US" sz="4000" dirty="0" smtClean="0"/>
              <a:t>Similar to This for Your Notebook</a:t>
            </a:r>
            <a:endParaRPr lang="en-US" sz="4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752600"/>
            <a:ext cx="3352800" cy="2514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2838449"/>
            <a:ext cx="3530600" cy="2647950"/>
          </a:xfrm>
          <a:prstGeom prst="rect">
            <a:avLst/>
          </a:prstGeom>
        </p:spPr>
      </p:pic>
    </p:spTree>
    <p:extLst>
      <p:ext uri="{BB962C8B-B14F-4D97-AF65-F5344CB8AC3E}">
        <p14:creationId xmlns:p14="http://schemas.microsoft.com/office/powerpoint/2010/main" val="23803081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000" dirty="0" smtClean="0">
                <a:latin typeface="AR CHRISTY" pitchFamily="2" charset="0"/>
              </a:rPr>
              <a:t>PERSONIFICATION</a:t>
            </a:r>
            <a:endParaRPr lang="en-US" sz="4000" dirty="0">
              <a:latin typeface="AR CHRISTY" pitchFamily="2" charset="0"/>
            </a:endParaRPr>
          </a:p>
        </p:txBody>
      </p:sp>
      <p:sp>
        <p:nvSpPr>
          <p:cNvPr id="5" name="Subtitle 4"/>
          <p:cNvSpPr>
            <a:spLocks noGrp="1"/>
          </p:cNvSpPr>
          <p:nvPr>
            <p:ph type="subTitle" idx="1"/>
          </p:nvPr>
        </p:nvSpPr>
        <p:spPr/>
        <p:txBody>
          <a:bodyPr/>
          <a:lstStyle/>
          <a:p>
            <a:r>
              <a:rPr lang="en-US" dirty="0"/>
              <a:t>An object or abstract idea given human qualities or human </a:t>
            </a:r>
            <a:r>
              <a:rPr lang="en-US" dirty="0" smtClean="0"/>
              <a:t>form.</a:t>
            </a:r>
            <a:endParaRPr lang="en-US" dirty="0"/>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9807"/>
            <a:ext cx="2438399" cy="1842976"/>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9916" y="152399"/>
            <a:ext cx="3867690" cy="5115639"/>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55729"/>
            <a:ext cx="2514601" cy="1796143"/>
          </a:xfrm>
          <a:prstGeom prst="rect">
            <a:avLst/>
          </a:prstGeom>
        </p:spPr>
      </p:pic>
      <p:pic>
        <p:nvPicPr>
          <p:cNvPr id="8" name="Picture 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6544" y="5429538"/>
            <a:ext cx="3705056" cy="1276062"/>
          </a:xfrm>
          <a:prstGeom prst="rect">
            <a:avLst/>
          </a:prstGeom>
        </p:spPr>
      </p:pic>
      <p:pic>
        <p:nvPicPr>
          <p:cNvPr id="9" name="Picture 8"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5353338"/>
            <a:ext cx="3705056" cy="1276062"/>
          </a:xfrm>
          <a:prstGeom prst="rect">
            <a:avLst/>
          </a:prstGeom>
        </p:spPr>
      </p:pic>
      <p:pic>
        <p:nvPicPr>
          <p:cNvPr id="10" name="Picture 9"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2468" y="5026148"/>
            <a:ext cx="1162933" cy="1663533"/>
          </a:xfrm>
          <a:prstGeom prst="rect">
            <a:avLst/>
          </a:prstGeom>
        </p:spPr>
      </p:pic>
    </p:spTree>
    <p:extLst>
      <p:ext uri="{BB962C8B-B14F-4D97-AF65-F5344CB8AC3E}">
        <p14:creationId xmlns:p14="http://schemas.microsoft.com/office/powerpoint/2010/main" val="5928428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5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0"/>
                                        <p:tgtEl>
                                          <p:spTgt spid="3"/>
                                        </p:tgtEl>
                                      </p:cBhvr>
                                    </p:animEffect>
                                    <p:anim calcmode="lin" valueType="num">
                                      <p:cBhvr>
                                        <p:cTn id="14" dur="5000" fill="hold"/>
                                        <p:tgtEl>
                                          <p:spTgt spid="3"/>
                                        </p:tgtEl>
                                        <p:attrNameLst>
                                          <p:attrName>ppt_x</p:attrName>
                                        </p:attrNameLst>
                                      </p:cBhvr>
                                      <p:tavLst>
                                        <p:tav tm="0">
                                          <p:val>
                                            <p:strVal val="#ppt_x"/>
                                          </p:val>
                                        </p:tav>
                                        <p:tav tm="100000">
                                          <p:val>
                                            <p:strVal val="#ppt_x"/>
                                          </p:val>
                                        </p:tav>
                                      </p:tavLst>
                                    </p:anim>
                                    <p:anim calcmode="lin" valueType="num">
                                      <p:cBhvr>
                                        <p:cTn id="15" dur="5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2000"/>
                            </p:stCondLst>
                            <p:childTnLst>
                              <p:par>
                                <p:cTn id="17" presetID="42" presetClass="entr" presetSubtype="0" fill="hold" nodeType="afterEffect">
                                  <p:stCondLst>
                                    <p:cond delay="50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0"/>
                                        <p:tgtEl>
                                          <p:spTgt spid="2"/>
                                        </p:tgtEl>
                                      </p:cBhvr>
                                    </p:animEffect>
                                    <p:anim calcmode="lin" valueType="num">
                                      <p:cBhvr>
                                        <p:cTn id="20" dur="5000" fill="hold"/>
                                        <p:tgtEl>
                                          <p:spTgt spid="2"/>
                                        </p:tgtEl>
                                        <p:attrNameLst>
                                          <p:attrName>ppt_x</p:attrName>
                                        </p:attrNameLst>
                                      </p:cBhvr>
                                      <p:tavLst>
                                        <p:tav tm="0">
                                          <p:val>
                                            <p:strVal val="#ppt_x"/>
                                          </p:val>
                                        </p:tav>
                                        <p:tav tm="100000">
                                          <p:val>
                                            <p:strVal val="#ppt_x"/>
                                          </p:val>
                                        </p:tav>
                                      </p:tavLst>
                                    </p:anim>
                                    <p:anim calcmode="lin" valueType="num">
                                      <p:cBhvr>
                                        <p:cTn id="21" dur="5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22000"/>
                            </p:stCondLst>
                            <p:childTnLst>
                              <p:par>
                                <p:cTn id="23" presetID="42" presetClass="entr" presetSubtype="0" fill="hold" nodeType="afterEffect">
                                  <p:stCondLst>
                                    <p:cond delay="5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0"/>
                                        <p:tgtEl>
                                          <p:spTgt spid="10"/>
                                        </p:tgtEl>
                                      </p:cBhvr>
                                    </p:animEffect>
                                    <p:anim calcmode="lin" valueType="num">
                                      <p:cBhvr>
                                        <p:cTn id="26" dur="5000" fill="hold"/>
                                        <p:tgtEl>
                                          <p:spTgt spid="10"/>
                                        </p:tgtEl>
                                        <p:attrNameLst>
                                          <p:attrName>ppt_x</p:attrName>
                                        </p:attrNameLst>
                                      </p:cBhvr>
                                      <p:tavLst>
                                        <p:tav tm="0">
                                          <p:val>
                                            <p:strVal val="#ppt_x"/>
                                          </p:val>
                                        </p:tav>
                                        <p:tav tm="100000">
                                          <p:val>
                                            <p:strVal val="#ppt_x"/>
                                          </p:val>
                                        </p:tav>
                                      </p:tavLst>
                                    </p:anim>
                                    <p:anim calcmode="lin" valueType="num">
                                      <p:cBhvr>
                                        <p:cTn id="27" dur="50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32000"/>
                            </p:stCondLst>
                            <p:childTnLst>
                              <p:par>
                                <p:cTn id="29" presetID="42" presetClass="entr" presetSubtype="0" fill="hold" nodeType="afterEffect">
                                  <p:stCondLst>
                                    <p:cond delay="50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0"/>
                                        <p:tgtEl>
                                          <p:spTgt spid="7"/>
                                        </p:tgtEl>
                                      </p:cBhvr>
                                    </p:animEffect>
                                    <p:anim calcmode="lin" valueType="num">
                                      <p:cBhvr>
                                        <p:cTn id="32" dur="5000" fill="hold"/>
                                        <p:tgtEl>
                                          <p:spTgt spid="7"/>
                                        </p:tgtEl>
                                        <p:attrNameLst>
                                          <p:attrName>ppt_x</p:attrName>
                                        </p:attrNameLst>
                                      </p:cBhvr>
                                      <p:tavLst>
                                        <p:tav tm="0">
                                          <p:val>
                                            <p:strVal val="#ppt_x"/>
                                          </p:val>
                                        </p:tav>
                                        <p:tav tm="100000">
                                          <p:val>
                                            <p:strVal val="#ppt_x"/>
                                          </p:val>
                                        </p:tav>
                                      </p:tavLst>
                                    </p:anim>
                                    <p:anim calcmode="lin" valueType="num">
                                      <p:cBhvr>
                                        <p:cTn id="33" dur="5000" fill="hold"/>
                                        <p:tgtEl>
                                          <p:spTgt spid="7"/>
                                        </p:tgtEl>
                                        <p:attrNameLst>
                                          <p:attrName>ppt_y</p:attrName>
                                        </p:attrNameLst>
                                      </p:cBhvr>
                                      <p:tavLst>
                                        <p:tav tm="0">
                                          <p:val>
                                            <p:strVal val="#ppt_y+.1"/>
                                          </p:val>
                                        </p:tav>
                                        <p:tav tm="100000">
                                          <p:val>
                                            <p:strVal val="#ppt_y"/>
                                          </p:val>
                                        </p:tav>
                                      </p:tavLst>
                                    </p:anim>
                                  </p:childTnLst>
                                </p:cTn>
                              </p:par>
                            </p:childTnLst>
                          </p:cTn>
                        </p:par>
                        <p:par>
                          <p:cTn id="34" fill="hold">
                            <p:stCondLst>
                              <p:cond delay="42000"/>
                            </p:stCondLst>
                            <p:childTnLst>
                              <p:par>
                                <p:cTn id="35" presetID="42" presetClass="entr" presetSubtype="0" fill="hold" nodeType="afterEffect">
                                  <p:stCondLst>
                                    <p:cond delay="50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0"/>
                                        <p:tgtEl>
                                          <p:spTgt spid="9"/>
                                        </p:tgtEl>
                                      </p:cBhvr>
                                    </p:animEffect>
                                    <p:anim calcmode="lin" valueType="num">
                                      <p:cBhvr>
                                        <p:cTn id="38" dur="5000" fill="hold"/>
                                        <p:tgtEl>
                                          <p:spTgt spid="9"/>
                                        </p:tgtEl>
                                        <p:attrNameLst>
                                          <p:attrName>ppt_x</p:attrName>
                                        </p:attrNameLst>
                                      </p:cBhvr>
                                      <p:tavLst>
                                        <p:tav tm="0">
                                          <p:val>
                                            <p:strVal val="#ppt_x"/>
                                          </p:val>
                                        </p:tav>
                                        <p:tav tm="100000">
                                          <p:val>
                                            <p:strVal val="#ppt_x"/>
                                          </p:val>
                                        </p:tav>
                                      </p:tavLst>
                                    </p:anim>
                                    <p:anim calcmode="lin" valueType="num">
                                      <p:cBhvr>
                                        <p:cTn id="39" dur="5000" fill="hold"/>
                                        <p:tgtEl>
                                          <p:spTgt spid="9"/>
                                        </p:tgtEl>
                                        <p:attrNameLst>
                                          <p:attrName>ppt_y</p:attrName>
                                        </p:attrNameLst>
                                      </p:cBhvr>
                                      <p:tavLst>
                                        <p:tav tm="0">
                                          <p:val>
                                            <p:strVal val="#ppt_y+.1"/>
                                          </p:val>
                                        </p:tav>
                                        <p:tav tm="100000">
                                          <p:val>
                                            <p:strVal val="#ppt_y"/>
                                          </p:val>
                                        </p:tav>
                                      </p:tavLst>
                                    </p:anim>
                                  </p:childTnLst>
                                </p:cTn>
                              </p:par>
                            </p:childTnLst>
                          </p:cTn>
                        </p:par>
                        <p:par>
                          <p:cTn id="40" fill="hold">
                            <p:stCondLst>
                              <p:cond delay="52000"/>
                            </p:stCondLst>
                            <p:childTnLst>
                              <p:par>
                                <p:cTn id="41" presetID="42" presetClass="entr" presetSubtype="0" fill="hold" nodeType="afterEffect">
                                  <p:stCondLst>
                                    <p:cond delay="500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0"/>
                                        <p:tgtEl>
                                          <p:spTgt spid="8"/>
                                        </p:tgtEl>
                                      </p:cBhvr>
                                    </p:animEffect>
                                    <p:anim calcmode="lin" valueType="num">
                                      <p:cBhvr>
                                        <p:cTn id="44" dur="5000" fill="hold"/>
                                        <p:tgtEl>
                                          <p:spTgt spid="8"/>
                                        </p:tgtEl>
                                        <p:attrNameLst>
                                          <p:attrName>ppt_x</p:attrName>
                                        </p:attrNameLst>
                                      </p:cBhvr>
                                      <p:tavLst>
                                        <p:tav tm="0">
                                          <p:val>
                                            <p:strVal val="#ppt_x"/>
                                          </p:val>
                                        </p:tav>
                                        <p:tav tm="100000">
                                          <p:val>
                                            <p:strVal val="#ppt_x"/>
                                          </p:val>
                                        </p:tav>
                                      </p:tavLst>
                                    </p:anim>
                                    <p:anim calcmode="lin" valueType="num">
                                      <p:cBhvr>
                                        <p:cTn id="45" dur="5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9600" dirty="0" smtClean="0">
                <a:latin typeface="AR CHRISTY" pitchFamily="2" charset="0"/>
              </a:rPr>
              <a:t>SIMILE</a:t>
            </a:r>
            <a:endParaRPr lang="en-US" sz="9600" dirty="0">
              <a:latin typeface="AR CHRISTY" pitchFamily="2" charset="0"/>
            </a:endParaRPr>
          </a:p>
        </p:txBody>
      </p:sp>
      <p:sp>
        <p:nvSpPr>
          <p:cNvPr id="5" name="Subtitle 4"/>
          <p:cNvSpPr>
            <a:spLocks noGrp="1"/>
          </p:cNvSpPr>
          <p:nvPr>
            <p:ph type="subTitle" idx="1"/>
          </p:nvPr>
        </p:nvSpPr>
        <p:spPr/>
        <p:txBody>
          <a:bodyPr>
            <a:normAutofit lnSpcReduction="10000"/>
          </a:bodyPr>
          <a:lstStyle/>
          <a:p>
            <a:r>
              <a:rPr lang="en-US" dirty="0"/>
              <a:t>A comparison of two unlike things in which a word of </a:t>
            </a:r>
            <a:r>
              <a:rPr lang="en-US" dirty="0" smtClean="0"/>
              <a:t>comparison</a:t>
            </a:r>
            <a:r>
              <a:rPr lang="en-US" smtClean="0"/>
              <a:t>, like or as, is used.</a:t>
            </a:r>
            <a:endParaRPr lang="en-US"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7978" y="1893132"/>
            <a:ext cx="1676400" cy="1034041"/>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0256" y="358496"/>
            <a:ext cx="1280270" cy="1359703"/>
          </a:xfrm>
          <a:prstGeom prst="rect">
            <a:avLst/>
          </a:prstGeom>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5163" y="4623314"/>
            <a:ext cx="1895782" cy="2158486"/>
          </a:xfrm>
          <a:prstGeom prst="rect">
            <a:avLst/>
          </a:prstGeom>
        </p:spPr>
      </p:pic>
      <p:pic>
        <p:nvPicPr>
          <p:cNvPr id="3" name="Picture 2"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2237" y="152400"/>
            <a:ext cx="2381428" cy="1676400"/>
          </a:xfrm>
          <a:prstGeom prst="rect">
            <a:avLst/>
          </a:prstGeom>
        </p:spPr>
      </p:pic>
      <p:pic>
        <p:nvPicPr>
          <p:cNvPr id="9" name="Picture 8"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152400"/>
            <a:ext cx="2365762" cy="1676400"/>
          </a:xfrm>
          <a:prstGeom prst="rect">
            <a:avLst/>
          </a:prstGeom>
        </p:spPr>
      </p:pic>
      <p:pic>
        <p:nvPicPr>
          <p:cNvPr id="10" name="Picture 9"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4988" y="5117297"/>
            <a:ext cx="2440612" cy="1690881"/>
          </a:xfrm>
          <a:prstGeom prst="rect">
            <a:avLst/>
          </a:prstGeom>
        </p:spPr>
      </p:pic>
      <p:pic>
        <p:nvPicPr>
          <p:cNvPr id="11" name="Picture 10"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60256" y="3048000"/>
            <a:ext cx="1571844" cy="1943371"/>
          </a:xfrm>
          <a:prstGeom prst="rect">
            <a:avLst/>
          </a:prstGeom>
        </p:spPr>
      </p:pic>
      <p:pic>
        <p:nvPicPr>
          <p:cNvPr id="12" name="Picture 11"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38596" y="152400"/>
            <a:ext cx="2353004" cy="1771897"/>
          </a:xfrm>
          <a:prstGeom prst="rect">
            <a:avLst/>
          </a:prstGeom>
        </p:spPr>
      </p:pic>
      <p:pic>
        <p:nvPicPr>
          <p:cNvPr id="13" name="Picture 12"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64685" y="3133535"/>
            <a:ext cx="1867161" cy="1362265"/>
          </a:xfrm>
          <a:prstGeom prst="rect">
            <a:avLst/>
          </a:prstGeom>
        </p:spPr>
      </p:pic>
      <p:pic>
        <p:nvPicPr>
          <p:cNvPr id="14" name="Picture 13" descr="Screen Clippi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21421" y="2038209"/>
            <a:ext cx="1543265" cy="1009791"/>
          </a:xfrm>
          <a:prstGeom prst="rect">
            <a:avLst/>
          </a:prstGeom>
        </p:spPr>
      </p:pic>
      <p:pic>
        <p:nvPicPr>
          <p:cNvPr id="15" name="Picture 14" descr="Screen Clippi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7641" y="5105400"/>
            <a:ext cx="3352800" cy="1657897"/>
          </a:xfrm>
          <a:prstGeom prst="rect">
            <a:avLst/>
          </a:prstGeom>
        </p:spPr>
      </p:pic>
    </p:spTree>
    <p:extLst>
      <p:ext uri="{BB962C8B-B14F-4D97-AF65-F5344CB8AC3E}">
        <p14:creationId xmlns:p14="http://schemas.microsoft.com/office/powerpoint/2010/main" val="24311199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5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0"/>
                                        <p:tgtEl>
                                          <p:spTgt spid="8"/>
                                        </p:tgtEl>
                                      </p:cBhvr>
                                    </p:animEffect>
                                    <p:anim calcmode="lin" valueType="num">
                                      <p:cBhvr>
                                        <p:cTn id="14" dur="5000" fill="hold"/>
                                        <p:tgtEl>
                                          <p:spTgt spid="8"/>
                                        </p:tgtEl>
                                        <p:attrNameLst>
                                          <p:attrName>ppt_x</p:attrName>
                                        </p:attrNameLst>
                                      </p:cBhvr>
                                      <p:tavLst>
                                        <p:tav tm="0">
                                          <p:val>
                                            <p:strVal val="#ppt_x"/>
                                          </p:val>
                                        </p:tav>
                                        <p:tav tm="100000">
                                          <p:val>
                                            <p:strVal val="#ppt_x"/>
                                          </p:val>
                                        </p:tav>
                                      </p:tavLst>
                                    </p:anim>
                                    <p:anim calcmode="lin" valueType="num">
                                      <p:cBhvr>
                                        <p:cTn id="15" dur="5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2000"/>
                            </p:stCondLst>
                            <p:childTnLst>
                              <p:par>
                                <p:cTn id="17" presetID="42" presetClass="entr" presetSubtype="0" fill="hold" nodeType="afterEffect">
                                  <p:stCondLst>
                                    <p:cond delay="5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0"/>
                                        <p:tgtEl>
                                          <p:spTgt spid="3"/>
                                        </p:tgtEl>
                                      </p:cBhvr>
                                    </p:animEffect>
                                    <p:anim calcmode="lin" valueType="num">
                                      <p:cBhvr>
                                        <p:cTn id="20" dur="5000" fill="hold"/>
                                        <p:tgtEl>
                                          <p:spTgt spid="3"/>
                                        </p:tgtEl>
                                        <p:attrNameLst>
                                          <p:attrName>ppt_x</p:attrName>
                                        </p:attrNameLst>
                                      </p:cBhvr>
                                      <p:tavLst>
                                        <p:tav tm="0">
                                          <p:val>
                                            <p:strVal val="#ppt_x"/>
                                          </p:val>
                                        </p:tav>
                                        <p:tav tm="100000">
                                          <p:val>
                                            <p:strVal val="#ppt_x"/>
                                          </p:val>
                                        </p:tav>
                                      </p:tavLst>
                                    </p:anim>
                                    <p:anim calcmode="lin" valueType="num">
                                      <p:cBhvr>
                                        <p:cTn id="21" dur="5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22000"/>
                            </p:stCondLst>
                            <p:childTnLst>
                              <p:par>
                                <p:cTn id="23" presetID="42" presetClass="entr" presetSubtype="0" fill="hold" nodeType="afterEffect">
                                  <p:stCondLst>
                                    <p:cond delay="50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0"/>
                                        <p:tgtEl>
                                          <p:spTgt spid="15"/>
                                        </p:tgtEl>
                                      </p:cBhvr>
                                    </p:animEffect>
                                    <p:anim calcmode="lin" valueType="num">
                                      <p:cBhvr>
                                        <p:cTn id="26" dur="5000" fill="hold"/>
                                        <p:tgtEl>
                                          <p:spTgt spid="15"/>
                                        </p:tgtEl>
                                        <p:attrNameLst>
                                          <p:attrName>ppt_x</p:attrName>
                                        </p:attrNameLst>
                                      </p:cBhvr>
                                      <p:tavLst>
                                        <p:tav tm="0">
                                          <p:val>
                                            <p:strVal val="#ppt_x"/>
                                          </p:val>
                                        </p:tav>
                                        <p:tav tm="100000">
                                          <p:val>
                                            <p:strVal val="#ppt_x"/>
                                          </p:val>
                                        </p:tav>
                                      </p:tavLst>
                                    </p:anim>
                                    <p:anim calcmode="lin" valueType="num">
                                      <p:cBhvr>
                                        <p:cTn id="27" dur="50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32000"/>
                            </p:stCondLst>
                            <p:childTnLst>
                              <p:par>
                                <p:cTn id="29" presetID="42" presetClass="entr" presetSubtype="0" fill="hold" nodeType="afterEffect">
                                  <p:stCondLst>
                                    <p:cond delay="5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0"/>
                                        <p:tgtEl>
                                          <p:spTgt spid="11"/>
                                        </p:tgtEl>
                                      </p:cBhvr>
                                    </p:animEffect>
                                    <p:anim calcmode="lin" valueType="num">
                                      <p:cBhvr>
                                        <p:cTn id="32" dur="5000" fill="hold"/>
                                        <p:tgtEl>
                                          <p:spTgt spid="11"/>
                                        </p:tgtEl>
                                        <p:attrNameLst>
                                          <p:attrName>ppt_x</p:attrName>
                                        </p:attrNameLst>
                                      </p:cBhvr>
                                      <p:tavLst>
                                        <p:tav tm="0">
                                          <p:val>
                                            <p:strVal val="#ppt_x"/>
                                          </p:val>
                                        </p:tav>
                                        <p:tav tm="100000">
                                          <p:val>
                                            <p:strVal val="#ppt_x"/>
                                          </p:val>
                                        </p:tav>
                                      </p:tavLst>
                                    </p:anim>
                                    <p:anim calcmode="lin" valueType="num">
                                      <p:cBhvr>
                                        <p:cTn id="33" dur="50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42000"/>
                            </p:stCondLst>
                            <p:childTnLst>
                              <p:par>
                                <p:cTn id="35" presetID="42" presetClass="entr" presetSubtype="0" fill="hold" nodeType="afterEffect">
                                  <p:stCondLst>
                                    <p:cond delay="50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0"/>
                                        <p:tgtEl>
                                          <p:spTgt spid="12"/>
                                        </p:tgtEl>
                                      </p:cBhvr>
                                    </p:animEffect>
                                    <p:anim calcmode="lin" valueType="num">
                                      <p:cBhvr>
                                        <p:cTn id="38" dur="5000" fill="hold"/>
                                        <p:tgtEl>
                                          <p:spTgt spid="12"/>
                                        </p:tgtEl>
                                        <p:attrNameLst>
                                          <p:attrName>ppt_x</p:attrName>
                                        </p:attrNameLst>
                                      </p:cBhvr>
                                      <p:tavLst>
                                        <p:tav tm="0">
                                          <p:val>
                                            <p:strVal val="#ppt_x"/>
                                          </p:val>
                                        </p:tav>
                                        <p:tav tm="100000">
                                          <p:val>
                                            <p:strVal val="#ppt_x"/>
                                          </p:val>
                                        </p:tav>
                                      </p:tavLst>
                                    </p:anim>
                                    <p:anim calcmode="lin" valueType="num">
                                      <p:cBhvr>
                                        <p:cTn id="39" dur="5000" fill="hold"/>
                                        <p:tgtEl>
                                          <p:spTgt spid="12"/>
                                        </p:tgtEl>
                                        <p:attrNameLst>
                                          <p:attrName>ppt_y</p:attrName>
                                        </p:attrNameLst>
                                      </p:cBhvr>
                                      <p:tavLst>
                                        <p:tav tm="0">
                                          <p:val>
                                            <p:strVal val="#ppt_y+.1"/>
                                          </p:val>
                                        </p:tav>
                                        <p:tav tm="100000">
                                          <p:val>
                                            <p:strVal val="#ppt_y"/>
                                          </p:val>
                                        </p:tav>
                                      </p:tavLst>
                                    </p:anim>
                                  </p:childTnLst>
                                </p:cTn>
                              </p:par>
                            </p:childTnLst>
                          </p:cTn>
                        </p:par>
                        <p:par>
                          <p:cTn id="40" fill="hold">
                            <p:stCondLst>
                              <p:cond delay="52000"/>
                            </p:stCondLst>
                            <p:childTnLst>
                              <p:par>
                                <p:cTn id="41" presetID="42" presetClass="entr" presetSubtype="0" fill="hold" nodeType="afterEffect">
                                  <p:stCondLst>
                                    <p:cond delay="500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0"/>
                                        <p:tgtEl>
                                          <p:spTgt spid="10"/>
                                        </p:tgtEl>
                                      </p:cBhvr>
                                    </p:animEffect>
                                    <p:anim calcmode="lin" valueType="num">
                                      <p:cBhvr>
                                        <p:cTn id="44" dur="5000" fill="hold"/>
                                        <p:tgtEl>
                                          <p:spTgt spid="10"/>
                                        </p:tgtEl>
                                        <p:attrNameLst>
                                          <p:attrName>ppt_x</p:attrName>
                                        </p:attrNameLst>
                                      </p:cBhvr>
                                      <p:tavLst>
                                        <p:tav tm="0">
                                          <p:val>
                                            <p:strVal val="#ppt_x"/>
                                          </p:val>
                                        </p:tav>
                                        <p:tav tm="100000">
                                          <p:val>
                                            <p:strVal val="#ppt_x"/>
                                          </p:val>
                                        </p:tav>
                                      </p:tavLst>
                                    </p:anim>
                                    <p:anim calcmode="lin" valueType="num">
                                      <p:cBhvr>
                                        <p:cTn id="45" dur="5000" fill="hold"/>
                                        <p:tgtEl>
                                          <p:spTgt spid="10"/>
                                        </p:tgtEl>
                                        <p:attrNameLst>
                                          <p:attrName>ppt_y</p:attrName>
                                        </p:attrNameLst>
                                      </p:cBhvr>
                                      <p:tavLst>
                                        <p:tav tm="0">
                                          <p:val>
                                            <p:strVal val="#ppt_y+.1"/>
                                          </p:val>
                                        </p:tav>
                                        <p:tav tm="100000">
                                          <p:val>
                                            <p:strVal val="#ppt_y"/>
                                          </p:val>
                                        </p:tav>
                                      </p:tavLst>
                                    </p:anim>
                                  </p:childTnLst>
                                </p:cTn>
                              </p:par>
                            </p:childTnLst>
                          </p:cTn>
                        </p:par>
                        <p:par>
                          <p:cTn id="46" fill="hold">
                            <p:stCondLst>
                              <p:cond delay="62000"/>
                            </p:stCondLst>
                            <p:childTnLst>
                              <p:par>
                                <p:cTn id="47" presetID="42" presetClass="entr" presetSubtype="0" fill="hold" nodeType="afterEffect">
                                  <p:stCondLst>
                                    <p:cond delay="500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0"/>
                                        <p:tgtEl>
                                          <p:spTgt spid="14"/>
                                        </p:tgtEl>
                                      </p:cBhvr>
                                    </p:animEffect>
                                    <p:anim calcmode="lin" valueType="num">
                                      <p:cBhvr>
                                        <p:cTn id="50" dur="5000" fill="hold"/>
                                        <p:tgtEl>
                                          <p:spTgt spid="14"/>
                                        </p:tgtEl>
                                        <p:attrNameLst>
                                          <p:attrName>ppt_x</p:attrName>
                                        </p:attrNameLst>
                                      </p:cBhvr>
                                      <p:tavLst>
                                        <p:tav tm="0">
                                          <p:val>
                                            <p:strVal val="#ppt_x"/>
                                          </p:val>
                                        </p:tav>
                                        <p:tav tm="100000">
                                          <p:val>
                                            <p:strVal val="#ppt_x"/>
                                          </p:val>
                                        </p:tav>
                                      </p:tavLst>
                                    </p:anim>
                                    <p:anim calcmode="lin" valueType="num">
                                      <p:cBhvr>
                                        <p:cTn id="51" dur="5000" fill="hold"/>
                                        <p:tgtEl>
                                          <p:spTgt spid="14"/>
                                        </p:tgtEl>
                                        <p:attrNameLst>
                                          <p:attrName>ppt_y</p:attrName>
                                        </p:attrNameLst>
                                      </p:cBhvr>
                                      <p:tavLst>
                                        <p:tav tm="0">
                                          <p:val>
                                            <p:strVal val="#ppt_y+.1"/>
                                          </p:val>
                                        </p:tav>
                                        <p:tav tm="100000">
                                          <p:val>
                                            <p:strVal val="#ppt_y"/>
                                          </p:val>
                                        </p:tav>
                                      </p:tavLst>
                                    </p:anim>
                                  </p:childTnLst>
                                </p:cTn>
                              </p:par>
                            </p:childTnLst>
                          </p:cTn>
                        </p:par>
                        <p:par>
                          <p:cTn id="52" fill="hold">
                            <p:stCondLst>
                              <p:cond delay="72000"/>
                            </p:stCondLst>
                            <p:childTnLst>
                              <p:par>
                                <p:cTn id="53" presetID="42"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0"/>
                                        <p:tgtEl>
                                          <p:spTgt spid="6"/>
                                        </p:tgtEl>
                                      </p:cBhvr>
                                    </p:animEffect>
                                    <p:anim calcmode="lin" valueType="num">
                                      <p:cBhvr>
                                        <p:cTn id="56" dur="5000" fill="hold"/>
                                        <p:tgtEl>
                                          <p:spTgt spid="6"/>
                                        </p:tgtEl>
                                        <p:attrNameLst>
                                          <p:attrName>ppt_x</p:attrName>
                                        </p:attrNameLst>
                                      </p:cBhvr>
                                      <p:tavLst>
                                        <p:tav tm="0">
                                          <p:val>
                                            <p:strVal val="#ppt_x"/>
                                          </p:val>
                                        </p:tav>
                                        <p:tav tm="100000">
                                          <p:val>
                                            <p:strVal val="#ppt_x"/>
                                          </p:val>
                                        </p:tav>
                                      </p:tavLst>
                                    </p:anim>
                                    <p:anim calcmode="lin" valueType="num">
                                      <p:cBhvr>
                                        <p:cTn id="57" dur="5000" fill="hold"/>
                                        <p:tgtEl>
                                          <p:spTgt spid="6"/>
                                        </p:tgtEl>
                                        <p:attrNameLst>
                                          <p:attrName>ppt_y</p:attrName>
                                        </p:attrNameLst>
                                      </p:cBhvr>
                                      <p:tavLst>
                                        <p:tav tm="0">
                                          <p:val>
                                            <p:strVal val="#ppt_y+.1"/>
                                          </p:val>
                                        </p:tav>
                                        <p:tav tm="100000">
                                          <p:val>
                                            <p:strVal val="#ppt_y"/>
                                          </p:val>
                                        </p:tav>
                                      </p:tavLst>
                                    </p:anim>
                                  </p:childTnLst>
                                </p:cTn>
                              </p:par>
                            </p:childTnLst>
                          </p:cTn>
                        </p:par>
                        <p:par>
                          <p:cTn id="58" fill="hold">
                            <p:stCondLst>
                              <p:cond delay="77000"/>
                            </p:stCondLst>
                            <p:childTnLst>
                              <p:par>
                                <p:cTn id="59" presetID="42" presetClass="entr" presetSubtype="0" fill="hold" nodeType="afterEffect">
                                  <p:stCondLst>
                                    <p:cond delay="500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0"/>
                                        <p:tgtEl>
                                          <p:spTgt spid="9"/>
                                        </p:tgtEl>
                                      </p:cBhvr>
                                    </p:animEffect>
                                    <p:anim calcmode="lin" valueType="num">
                                      <p:cBhvr>
                                        <p:cTn id="62" dur="5000" fill="hold"/>
                                        <p:tgtEl>
                                          <p:spTgt spid="9"/>
                                        </p:tgtEl>
                                        <p:attrNameLst>
                                          <p:attrName>ppt_x</p:attrName>
                                        </p:attrNameLst>
                                      </p:cBhvr>
                                      <p:tavLst>
                                        <p:tav tm="0">
                                          <p:val>
                                            <p:strVal val="#ppt_x"/>
                                          </p:val>
                                        </p:tav>
                                        <p:tav tm="100000">
                                          <p:val>
                                            <p:strVal val="#ppt_x"/>
                                          </p:val>
                                        </p:tav>
                                      </p:tavLst>
                                    </p:anim>
                                    <p:anim calcmode="lin" valueType="num">
                                      <p:cBhvr>
                                        <p:cTn id="63" dur="5000" fill="hold"/>
                                        <p:tgtEl>
                                          <p:spTgt spid="9"/>
                                        </p:tgtEl>
                                        <p:attrNameLst>
                                          <p:attrName>ppt_y</p:attrName>
                                        </p:attrNameLst>
                                      </p:cBhvr>
                                      <p:tavLst>
                                        <p:tav tm="0">
                                          <p:val>
                                            <p:strVal val="#ppt_y+.1"/>
                                          </p:val>
                                        </p:tav>
                                        <p:tav tm="100000">
                                          <p:val>
                                            <p:strVal val="#ppt_y"/>
                                          </p:val>
                                        </p:tav>
                                      </p:tavLst>
                                    </p:anim>
                                  </p:childTnLst>
                                </p:cTn>
                              </p:par>
                            </p:childTnLst>
                          </p:cTn>
                        </p:par>
                        <p:par>
                          <p:cTn id="64" fill="hold">
                            <p:stCondLst>
                              <p:cond delay="87000"/>
                            </p:stCondLst>
                            <p:childTnLst>
                              <p:par>
                                <p:cTn id="65" presetID="42" presetClass="entr" presetSubtype="0" fill="hold" nodeType="afterEffect">
                                  <p:stCondLst>
                                    <p:cond delay="500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0"/>
                                        <p:tgtEl>
                                          <p:spTgt spid="13"/>
                                        </p:tgtEl>
                                      </p:cBhvr>
                                    </p:animEffect>
                                    <p:anim calcmode="lin" valueType="num">
                                      <p:cBhvr>
                                        <p:cTn id="68" dur="5000" fill="hold"/>
                                        <p:tgtEl>
                                          <p:spTgt spid="13"/>
                                        </p:tgtEl>
                                        <p:attrNameLst>
                                          <p:attrName>ppt_x</p:attrName>
                                        </p:attrNameLst>
                                      </p:cBhvr>
                                      <p:tavLst>
                                        <p:tav tm="0">
                                          <p:val>
                                            <p:strVal val="#ppt_x"/>
                                          </p:val>
                                        </p:tav>
                                        <p:tav tm="100000">
                                          <p:val>
                                            <p:strVal val="#ppt_x"/>
                                          </p:val>
                                        </p:tav>
                                      </p:tavLst>
                                    </p:anim>
                                    <p:anim calcmode="lin" valueType="num">
                                      <p:cBhvr>
                                        <p:cTn id="69" dur="5000" fill="hold"/>
                                        <p:tgtEl>
                                          <p:spTgt spid="13"/>
                                        </p:tgtEl>
                                        <p:attrNameLst>
                                          <p:attrName>ppt_y</p:attrName>
                                        </p:attrNameLst>
                                      </p:cBhvr>
                                      <p:tavLst>
                                        <p:tav tm="0">
                                          <p:val>
                                            <p:strVal val="#ppt_y+.1"/>
                                          </p:val>
                                        </p:tav>
                                        <p:tav tm="100000">
                                          <p:val>
                                            <p:strVal val="#ppt_y"/>
                                          </p:val>
                                        </p:tav>
                                      </p:tavLst>
                                    </p:anim>
                                  </p:childTnLst>
                                </p:cTn>
                              </p:par>
                            </p:childTnLst>
                          </p:cTn>
                        </p:par>
                        <p:par>
                          <p:cTn id="70" fill="hold">
                            <p:stCondLst>
                              <p:cond delay="97000"/>
                            </p:stCondLst>
                            <p:childTnLst>
                              <p:par>
                                <p:cTn id="71" presetID="42" presetClass="entr" presetSubtype="0" fill="hold" nodeType="afterEffect">
                                  <p:stCondLst>
                                    <p:cond delay="500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5000"/>
                                        <p:tgtEl>
                                          <p:spTgt spid="7"/>
                                        </p:tgtEl>
                                      </p:cBhvr>
                                    </p:animEffect>
                                    <p:anim calcmode="lin" valueType="num">
                                      <p:cBhvr>
                                        <p:cTn id="74" dur="5000" fill="hold"/>
                                        <p:tgtEl>
                                          <p:spTgt spid="7"/>
                                        </p:tgtEl>
                                        <p:attrNameLst>
                                          <p:attrName>ppt_x</p:attrName>
                                        </p:attrNameLst>
                                      </p:cBhvr>
                                      <p:tavLst>
                                        <p:tav tm="0">
                                          <p:val>
                                            <p:strVal val="#ppt_x"/>
                                          </p:val>
                                        </p:tav>
                                        <p:tav tm="100000">
                                          <p:val>
                                            <p:strVal val="#ppt_x"/>
                                          </p:val>
                                        </p:tav>
                                      </p:tavLst>
                                    </p:anim>
                                    <p:anim calcmode="lin" valueType="num">
                                      <p:cBhvr>
                                        <p:cTn id="75" dur="5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048" y="4648200"/>
            <a:ext cx="5294552" cy="2019481"/>
          </a:xfrm>
          <a:prstGeom prst="rect">
            <a:avLst/>
          </a:prstGeom>
        </p:spPr>
      </p:pic>
      <p:sp>
        <p:nvSpPr>
          <p:cNvPr id="2" name="Title 1"/>
          <p:cNvSpPr>
            <a:spLocks noGrp="1"/>
          </p:cNvSpPr>
          <p:nvPr>
            <p:ph type="title"/>
          </p:nvPr>
        </p:nvSpPr>
        <p:spPr>
          <a:xfrm>
            <a:off x="228600" y="274638"/>
            <a:ext cx="8763000" cy="1143000"/>
          </a:xfrm>
        </p:spPr>
        <p:txBody>
          <a:bodyPr anchor="t">
            <a:normAutofit/>
          </a:bodyPr>
          <a:lstStyle/>
          <a:p>
            <a:r>
              <a:rPr lang="en-US" sz="2800" dirty="0"/>
              <a:t>Let’s Review </a:t>
            </a:r>
            <a:r>
              <a:rPr lang="en-US" sz="2800" dirty="0" smtClean="0"/>
              <a:t>– Idiom, Onomatopoeia and  Personification</a:t>
            </a:r>
            <a:endParaRPr lang="en-US" sz="28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1219200"/>
            <a:ext cx="5330952" cy="1719072"/>
          </a:xfrm>
        </p:spPr>
      </p:pic>
      <p:sp>
        <p:nvSpPr>
          <p:cNvPr id="5" name="TextBox 4"/>
          <p:cNvSpPr txBox="1"/>
          <p:nvPr/>
        </p:nvSpPr>
        <p:spPr>
          <a:xfrm>
            <a:off x="5867400" y="1792069"/>
            <a:ext cx="2590800" cy="646331"/>
          </a:xfrm>
          <a:prstGeom prst="rect">
            <a:avLst/>
          </a:prstGeom>
          <a:solidFill>
            <a:schemeClr val="bg2">
              <a:lumMod val="25000"/>
              <a:lumOff val="75000"/>
            </a:schemeClr>
          </a:solidFill>
        </p:spPr>
        <p:txBody>
          <a:bodyPr wrap="square" rtlCol="0">
            <a:spAutoFit/>
          </a:bodyPr>
          <a:lstStyle/>
          <a:p>
            <a:r>
              <a:rPr lang="en-US" dirty="0" smtClean="0">
                <a:solidFill>
                  <a:schemeClr val="bg1"/>
                </a:solidFill>
              </a:rPr>
              <a:t>The leaf “sighed,” personification.</a:t>
            </a:r>
            <a:endParaRPr lang="en-US"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0108" y="2971800"/>
            <a:ext cx="5308092" cy="1892808"/>
          </a:xfrm>
          <a:prstGeom prst="rect">
            <a:avLst/>
          </a:prstGeom>
        </p:spPr>
      </p:pic>
      <p:sp>
        <p:nvSpPr>
          <p:cNvPr id="6" name="TextBox 5"/>
          <p:cNvSpPr txBox="1"/>
          <p:nvPr/>
        </p:nvSpPr>
        <p:spPr>
          <a:xfrm>
            <a:off x="381000" y="3200400"/>
            <a:ext cx="2438400" cy="1200329"/>
          </a:xfrm>
          <a:prstGeom prst="rect">
            <a:avLst/>
          </a:prstGeom>
          <a:solidFill>
            <a:schemeClr val="tx1">
              <a:lumMod val="85000"/>
            </a:schemeClr>
          </a:solidFill>
        </p:spPr>
        <p:txBody>
          <a:bodyPr wrap="square" rtlCol="0">
            <a:spAutoFit/>
          </a:bodyPr>
          <a:lstStyle/>
          <a:p>
            <a:r>
              <a:rPr lang="en-US" dirty="0" smtClean="0">
                <a:solidFill>
                  <a:schemeClr val="bg1"/>
                </a:solidFill>
              </a:rPr>
              <a:t>Onomatopoeia – Bam </a:t>
            </a:r>
            <a:r>
              <a:rPr lang="en-US" dirty="0" err="1" smtClean="0">
                <a:solidFill>
                  <a:schemeClr val="bg1"/>
                </a:solidFill>
              </a:rPr>
              <a:t>bam</a:t>
            </a:r>
            <a:r>
              <a:rPr lang="en-US" dirty="0" smtClean="0">
                <a:solidFill>
                  <a:schemeClr val="bg1"/>
                </a:solidFill>
              </a:rPr>
              <a:t> </a:t>
            </a:r>
            <a:r>
              <a:rPr lang="en-US" dirty="0" err="1" smtClean="0">
                <a:solidFill>
                  <a:schemeClr val="bg1"/>
                </a:solidFill>
              </a:rPr>
              <a:t>bam</a:t>
            </a:r>
            <a:r>
              <a:rPr lang="en-US" dirty="0" smtClean="0">
                <a:solidFill>
                  <a:schemeClr val="bg1"/>
                </a:solidFill>
              </a:rPr>
              <a:t> from downstairs and the pounding on the door.</a:t>
            </a:r>
            <a:endParaRPr lang="en-US" dirty="0">
              <a:solidFill>
                <a:schemeClr val="bg1"/>
              </a:solidFill>
            </a:endParaRPr>
          </a:p>
        </p:txBody>
      </p:sp>
      <p:sp>
        <p:nvSpPr>
          <p:cNvPr id="8" name="TextBox 7"/>
          <p:cNvSpPr txBox="1"/>
          <p:nvPr/>
        </p:nvSpPr>
        <p:spPr>
          <a:xfrm>
            <a:off x="6019800" y="5057775"/>
            <a:ext cx="2286000" cy="1200329"/>
          </a:xfrm>
          <a:prstGeom prst="rect">
            <a:avLst/>
          </a:prstGeom>
          <a:solidFill>
            <a:schemeClr val="tx1">
              <a:lumMod val="85000"/>
            </a:schemeClr>
          </a:solidFill>
        </p:spPr>
        <p:txBody>
          <a:bodyPr wrap="square" rtlCol="0">
            <a:spAutoFit/>
          </a:bodyPr>
          <a:lstStyle/>
          <a:p>
            <a:r>
              <a:rPr lang="en-US" dirty="0" smtClean="0">
                <a:solidFill>
                  <a:schemeClr val="bg1"/>
                </a:solidFill>
              </a:rPr>
              <a:t>Idiom – “Watch yourself” means “be careful” not look at yourself in the mirror.</a:t>
            </a:r>
            <a:endParaRPr lang="en-US" dirty="0">
              <a:solidFill>
                <a:schemeClr val="bg1"/>
              </a:solidFill>
            </a:endParaRPr>
          </a:p>
        </p:txBody>
      </p:sp>
    </p:spTree>
    <p:extLst>
      <p:ext uri="{BB962C8B-B14F-4D97-AF65-F5344CB8AC3E}">
        <p14:creationId xmlns:p14="http://schemas.microsoft.com/office/powerpoint/2010/main" val="30441368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Let’s Review – </a:t>
            </a:r>
            <a:r>
              <a:rPr lang="en-US" dirty="0" smtClean="0"/>
              <a:t>Metaphor, Onomatopoeia, Personification and Simile</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1447800"/>
            <a:ext cx="5221224" cy="1997964"/>
          </a:xfrm>
          <a:prstGeom prst="rect">
            <a:avLst/>
          </a:prstGeom>
        </p:spPr>
      </p:pic>
      <p:sp>
        <p:nvSpPr>
          <p:cNvPr id="9" name="TextBox 8"/>
          <p:cNvSpPr txBox="1"/>
          <p:nvPr/>
        </p:nvSpPr>
        <p:spPr>
          <a:xfrm>
            <a:off x="685800" y="2057400"/>
            <a:ext cx="2438400" cy="1200329"/>
          </a:xfrm>
          <a:prstGeom prst="rect">
            <a:avLst/>
          </a:prstGeom>
          <a:solidFill>
            <a:schemeClr val="bg2">
              <a:lumMod val="25000"/>
              <a:lumOff val="75000"/>
            </a:schemeClr>
          </a:solidFill>
        </p:spPr>
        <p:txBody>
          <a:bodyPr wrap="square" rtlCol="0">
            <a:spAutoFit/>
          </a:bodyPr>
          <a:lstStyle/>
          <a:p>
            <a:r>
              <a:rPr lang="en-US" dirty="0" smtClean="0">
                <a:solidFill>
                  <a:schemeClr val="bg1"/>
                </a:solidFill>
              </a:rPr>
              <a:t>Muffin is compared to a baby using the word like, simile. PLUS, slash is onomatopoeia. </a:t>
            </a:r>
            <a:endParaRPr lang="en-US" dirty="0">
              <a:solidFill>
                <a:schemeClr val="bg1"/>
              </a:solidFill>
            </a:endParaRPr>
          </a:p>
        </p:txBody>
      </p:sp>
      <p:pic>
        <p:nvPicPr>
          <p:cNvPr id="5" name="Picture 2" descr="similes cartoons, similes cartoon, similes picture, similes pictures, similes image, similes images, similes illustration, similes illustration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37" y="3581400"/>
            <a:ext cx="2693963" cy="30016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00400" y="3584917"/>
            <a:ext cx="1905000" cy="2308324"/>
          </a:xfrm>
          <a:prstGeom prst="rect">
            <a:avLst/>
          </a:prstGeom>
          <a:solidFill>
            <a:schemeClr val="accent1">
              <a:lumMod val="60000"/>
              <a:lumOff val="40000"/>
            </a:schemeClr>
          </a:solidFill>
          <a:ln>
            <a:solidFill>
              <a:schemeClr val="accent1"/>
            </a:solidFill>
          </a:ln>
        </p:spPr>
        <p:txBody>
          <a:bodyPr wrap="square" rtlCol="0">
            <a:spAutoFit/>
          </a:bodyPr>
          <a:lstStyle/>
          <a:p>
            <a:r>
              <a:rPr lang="en-US" dirty="0" smtClean="0">
                <a:solidFill>
                  <a:schemeClr val="bg1"/>
                </a:solidFill>
              </a:rPr>
              <a:t>A needle in a haystack – It will be difficult to find, </a:t>
            </a:r>
          </a:p>
          <a:p>
            <a:r>
              <a:rPr lang="en-US" dirty="0">
                <a:solidFill>
                  <a:schemeClr val="bg1"/>
                </a:solidFill>
              </a:rPr>
              <a:t>i</a:t>
            </a:r>
            <a:r>
              <a:rPr lang="en-US" dirty="0" smtClean="0">
                <a:solidFill>
                  <a:schemeClr val="bg1"/>
                </a:solidFill>
              </a:rPr>
              <a:t>t would be like looking for a little needle in </a:t>
            </a:r>
          </a:p>
          <a:p>
            <a:r>
              <a:rPr lang="en-US" dirty="0">
                <a:solidFill>
                  <a:schemeClr val="bg1"/>
                </a:solidFill>
              </a:rPr>
              <a:t>a</a:t>
            </a:r>
            <a:r>
              <a:rPr lang="en-US" dirty="0" smtClean="0">
                <a:solidFill>
                  <a:schemeClr val="bg1"/>
                </a:solidFill>
              </a:rPr>
              <a:t>mongst all the hay.</a:t>
            </a:r>
            <a:endParaRPr lang="en-US"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3520029"/>
            <a:ext cx="2109520" cy="3124371"/>
          </a:xfrm>
          <a:prstGeom prst="rect">
            <a:avLst/>
          </a:prstGeom>
        </p:spPr>
      </p:pic>
      <p:sp>
        <p:nvSpPr>
          <p:cNvPr id="10" name="TextBox 9"/>
          <p:cNvSpPr txBox="1"/>
          <p:nvPr/>
        </p:nvSpPr>
        <p:spPr>
          <a:xfrm>
            <a:off x="7391400" y="3593123"/>
            <a:ext cx="1295400" cy="2308324"/>
          </a:xfrm>
          <a:prstGeom prst="rect">
            <a:avLst/>
          </a:prstGeom>
          <a:solidFill>
            <a:schemeClr val="tx2"/>
          </a:solidFill>
        </p:spPr>
        <p:txBody>
          <a:bodyPr wrap="square" rtlCol="0">
            <a:spAutoFit/>
          </a:bodyPr>
          <a:lstStyle/>
          <a:p>
            <a:r>
              <a:rPr lang="en-US" dirty="0" smtClean="0">
                <a:solidFill>
                  <a:schemeClr val="bg1"/>
                </a:solidFill>
              </a:rPr>
              <a:t>Idiom – In the “doghouse” means that he is in trouble with someone. </a:t>
            </a:r>
          </a:p>
          <a:p>
            <a:r>
              <a:rPr lang="en-US" dirty="0" smtClean="0">
                <a:solidFill>
                  <a:schemeClr val="bg1"/>
                </a:solidFill>
              </a:rPr>
              <a:t> </a:t>
            </a:r>
            <a:endParaRPr lang="en-US" dirty="0">
              <a:solidFill>
                <a:schemeClr val="bg1"/>
              </a:solidFill>
            </a:endParaRPr>
          </a:p>
        </p:txBody>
      </p:sp>
      <p:cxnSp>
        <p:nvCxnSpPr>
          <p:cNvPr id="6" name="Straight Arrow Connector 5"/>
          <p:cNvCxnSpPr/>
          <p:nvPr/>
        </p:nvCxnSpPr>
        <p:spPr>
          <a:xfrm flipH="1">
            <a:off x="7461152" y="5638800"/>
            <a:ext cx="3810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618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anim calcmode="lin" valueType="num">
                                      <p:cBhvr>
                                        <p:cTn id="8" dur="3000" fill="hold"/>
                                        <p:tgtEl>
                                          <p:spTgt spid="9"/>
                                        </p:tgtEl>
                                        <p:attrNameLst>
                                          <p:attrName>ppt_x</p:attrName>
                                        </p:attrNameLst>
                                      </p:cBhvr>
                                      <p:tavLst>
                                        <p:tav tm="0">
                                          <p:val>
                                            <p:strVal val="#ppt_x"/>
                                          </p:val>
                                        </p:tav>
                                        <p:tav tm="100000">
                                          <p:val>
                                            <p:strVal val="#ppt_x"/>
                                          </p:val>
                                        </p:tav>
                                      </p:tavLst>
                                    </p:anim>
                                    <p:anim calcmode="lin" valueType="num">
                                      <p:cBhvr>
                                        <p:cTn id="9" dur="3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524000"/>
            <a:ext cx="5207508" cy="2002536"/>
          </a:xfrm>
        </p:spPr>
      </p:pic>
      <p:sp>
        <p:nvSpPr>
          <p:cNvPr id="5" name="TextBox 4"/>
          <p:cNvSpPr txBox="1"/>
          <p:nvPr/>
        </p:nvSpPr>
        <p:spPr>
          <a:xfrm>
            <a:off x="5867400" y="1925103"/>
            <a:ext cx="2514600" cy="1200329"/>
          </a:xfrm>
          <a:prstGeom prst="rect">
            <a:avLst/>
          </a:prstGeom>
          <a:solidFill>
            <a:schemeClr val="bg2">
              <a:lumMod val="25000"/>
              <a:lumOff val="75000"/>
            </a:schemeClr>
          </a:solidFill>
        </p:spPr>
        <p:txBody>
          <a:bodyPr wrap="square" rtlCol="0">
            <a:spAutoFit/>
          </a:bodyPr>
          <a:lstStyle/>
          <a:p>
            <a:r>
              <a:rPr lang="en-US" dirty="0" smtClean="0">
                <a:solidFill>
                  <a:schemeClr val="bg1"/>
                </a:solidFill>
              </a:rPr>
              <a:t>Leaves are being compared to flowers, without the use of like or as, metaphor.</a:t>
            </a:r>
            <a:endParaRPr lang="en-US" dirty="0">
              <a:solidFill>
                <a:schemeClr val="bg1"/>
              </a:solidFill>
            </a:endParaRPr>
          </a:p>
        </p:txBody>
      </p:sp>
    </p:spTree>
    <p:extLst>
      <p:ext uri="{BB962C8B-B14F-4D97-AF65-F5344CB8AC3E}">
        <p14:creationId xmlns:p14="http://schemas.microsoft.com/office/powerpoint/2010/main" val="40490560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304800"/>
            <a:ext cx="6696075"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Adba4950b2ae012f7ffd001dd8b71c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714257"/>
            <a:ext cx="2558143" cy="29390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895600" y="3714257"/>
            <a:ext cx="4231339" cy="2955352"/>
          </a:xfrm>
          <a:prstGeom prst="rect">
            <a:avLst/>
          </a:prstGeom>
        </p:spPr>
      </p:pic>
      <p:sp>
        <p:nvSpPr>
          <p:cNvPr id="3" name="TextBox 2"/>
          <p:cNvSpPr txBox="1"/>
          <p:nvPr/>
        </p:nvSpPr>
        <p:spPr>
          <a:xfrm>
            <a:off x="3375486" y="381000"/>
            <a:ext cx="1918859" cy="369332"/>
          </a:xfrm>
          <a:prstGeom prst="rect">
            <a:avLst/>
          </a:prstGeom>
          <a:noFill/>
        </p:spPr>
        <p:txBody>
          <a:bodyPr wrap="none" rtlCol="0">
            <a:spAutoFit/>
          </a:bodyPr>
          <a:lstStyle/>
          <a:p>
            <a:r>
              <a:rPr lang="en-US" dirty="0" smtClean="0">
                <a:solidFill>
                  <a:srgbClr val="FF0000"/>
                </a:solidFill>
              </a:rPr>
              <a:t>PERSONIFICATION</a:t>
            </a:r>
            <a:endParaRPr lang="en-US" dirty="0">
              <a:solidFill>
                <a:srgbClr val="FF0000"/>
              </a:solidFill>
            </a:endParaRPr>
          </a:p>
        </p:txBody>
      </p:sp>
      <p:sp>
        <p:nvSpPr>
          <p:cNvPr id="6" name="TextBox 5"/>
          <p:cNvSpPr txBox="1"/>
          <p:nvPr/>
        </p:nvSpPr>
        <p:spPr>
          <a:xfrm>
            <a:off x="228600" y="6283948"/>
            <a:ext cx="1136208" cy="369332"/>
          </a:xfrm>
          <a:prstGeom prst="rect">
            <a:avLst/>
          </a:prstGeom>
          <a:noFill/>
        </p:spPr>
        <p:txBody>
          <a:bodyPr wrap="none" rtlCol="0">
            <a:spAutoFit/>
          </a:bodyPr>
          <a:lstStyle/>
          <a:p>
            <a:r>
              <a:rPr lang="en-US" dirty="0" smtClean="0">
                <a:solidFill>
                  <a:srgbClr val="FF0000"/>
                </a:solidFill>
              </a:rPr>
              <a:t>ALLUSION</a:t>
            </a:r>
            <a:endParaRPr lang="en-US" dirty="0">
              <a:solidFill>
                <a:srgbClr val="FF0000"/>
              </a:solidFill>
            </a:endParaRPr>
          </a:p>
        </p:txBody>
      </p:sp>
      <p:sp>
        <p:nvSpPr>
          <p:cNvPr id="7" name="TextBox 6"/>
          <p:cNvSpPr txBox="1"/>
          <p:nvPr/>
        </p:nvSpPr>
        <p:spPr>
          <a:xfrm>
            <a:off x="4606350" y="3810000"/>
            <a:ext cx="809837" cy="369332"/>
          </a:xfrm>
          <a:prstGeom prst="rect">
            <a:avLst/>
          </a:prstGeom>
          <a:noFill/>
        </p:spPr>
        <p:txBody>
          <a:bodyPr wrap="none" rtlCol="0">
            <a:spAutoFit/>
          </a:bodyPr>
          <a:lstStyle/>
          <a:p>
            <a:r>
              <a:rPr lang="en-US" dirty="0" smtClean="0">
                <a:solidFill>
                  <a:srgbClr val="FF0000"/>
                </a:solidFill>
              </a:rPr>
              <a:t>IRONY</a:t>
            </a:r>
            <a:endParaRPr lang="en-US" dirty="0">
              <a:solidFill>
                <a:srgbClr val="FF0000"/>
              </a:solidFill>
            </a:endParaRPr>
          </a:p>
        </p:txBody>
      </p:sp>
    </p:spTree>
    <p:extLst>
      <p:ext uri="{BB962C8B-B14F-4D97-AF65-F5344CB8AC3E}">
        <p14:creationId xmlns:p14="http://schemas.microsoft.com/office/powerpoint/2010/main" val="41544370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1" y="304800"/>
            <a:ext cx="2819400" cy="3215737"/>
          </a:xfrm>
          <a:prstGeom prst="rect">
            <a:avLst/>
          </a:prstGeom>
        </p:spPr>
      </p:pic>
      <p:pic>
        <p:nvPicPr>
          <p:cNvPr id="5" name="Picture 4"/>
          <p:cNvPicPr>
            <a:picLocks noChangeAspect="1"/>
          </p:cNvPicPr>
          <p:nvPr/>
        </p:nvPicPr>
        <p:blipFill>
          <a:blip r:embed="rId3"/>
          <a:stretch>
            <a:fillRect/>
          </a:stretch>
        </p:blipFill>
        <p:spPr>
          <a:xfrm>
            <a:off x="5943600" y="228600"/>
            <a:ext cx="2856854" cy="3200400"/>
          </a:xfrm>
          <a:prstGeom prst="rect">
            <a:avLst/>
          </a:prstGeom>
        </p:spPr>
      </p:pic>
      <p:pic>
        <p:nvPicPr>
          <p:cNvPr id="6" name="Picture 5"/>
          <p:cNvPicPr>
            <a:picLocks noChangeAspect="1"/>
          </p:cNvPicPr>
          <p:nvPr/>
        </p:nvPicPr>
        <p:blipFill>
          <a:blip r:embed="rId4"/>
          <a:stretch>
            <a:fillRect/>
          </a:stretch>
        </p:blipFill>
        <p:spPr>
          <a:xfrm>
            <a:off x="3272054" y="3505200"/>
            <a:ext cx="2671546" cy="3124200"/>
          </a:xfrm>
          <a:prstGeom prst="rect">
            <a:avLst/>
          </a:prstGeom>
        </p:spPr>
      </p:pic>
    </p:spTree>
    <p:extLst>
      <p:ext uri="{BB962C8B-B14F-4D97-AF65-F5344CB8AC3E}">
        <p14:creationId xmlns:p14="http://schemas.microsoft.com/office/powerpoint/2010/main" val="57365729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600" y="228600"/>
            <a:ext cx="4171950" cy="2085975"/>
          </a:xfrm>
          <a:prstGeom prst="rect">
            <a:avLst/>
          </a:prstGeom>
        </p:spPr>
      </p:pic>
      <p:pic>
        <p:nvPicPr>
          <p:cNvPr id="5" name="Picture 4"/>
          <p:cNvPicPr>
            <a:picLocks noChangeAspect="1"/>
          </p:cNvPicPr>
          <p:nvPr/>
        </p:nvPicPr>
        <p:blipFill>
          <a:blip r:embed="rId3"/>
          <a:stretch>
            <a:fillRect/>
          </a:stretch>
        </p:blipFill>
        <p:spPr>
          <a:xfrm>
            <a:off x="5943600" y="247261"/>
            <a:ext cx="2971800" cy="2847975"/>
          </a:xfrm>
          <a:prstGeom prst="rect">
            <a:avLst/>
          </a:prstGeom>
        </p:spPr>
      </p:pic>
      <p:pic>
        <p:nvPicPr>
          <p:cNvPr id="6" name="Picture 5"/>
          <p:cNvPicPr>
            <a:picLocks noChangeAspect="1"/>
          </p:cNvPicPr>
          <p:nvPr/>
        </p:nvPicPr>
        <p:blipFill>
          <a:blip r:embed="rId4"/>
          <a:stretch>
            <a:fillRect/>
          </a:stretch>
        </p:blipFill>
        <p:spPr>
          <a:xfrm>
            <a:off x="304800" y="2514600"/>
            <a:ext cx="2962275" cy="3381375"/>
          </a:xfrm>
          <a:prstGeom prst="rect">
            <a:avLst/>
          </a:prstGeom>
        </p:spPr>
      </p:pic>
      <p:pic>
        <p:nvPicPr>
          <p:cNvPr id="7" name="Picture 6"/>
          <p:cNvPicPr>
            <a:picLocks noChangeAspect="1"/>
          </p:cNvPicPr>
          <p:nvPr/>
        </p:nvPicPr>
        <p:blipFill>
          <a:blip r:embed="rId5"/>
          <a:stretch>
            <a:fillRect/>
          </a:stretch>
        </p:blipFill>
        <p:spPr>
          <a:xfrm>
            <a:off x="3343275" y="3810000"/>
            <a:ext cx="5572125" cy="2647950"/>
          </a:xfrm>
          <a:prstGeom prst="rect">
            <a:avLst/>
          </a:prstGeom>
        </p:spPr>
      </p:pic>
      <p:sp>
        <p:nvSpPr>
          <p:cNvPr id="8" name="TextBox 7"/>
          <p:cNvSpPr txBox="1"/>
          <p:nvPr/>
        </p:nvSpPr>
        <p:spPr>
          <a:xfrm>
            <a:off x="6286500" y="3733800"/>
            <a:ext cx="2286000" cy="369332"/>
          </a:xfrm>
          <a:prstGeom prst="rect">
            <a:avLst/>
          </a:prstGeom>
          <a:noFill/>
        </p:spPr>
        <p:txBody>
          <a:bodyPr wrap="square" rtlCol="0">
            <a:spAutoFit/>
          </a:bodyPr>
          <a:lstStyle/>
          <a:p>
            <a:r>
              <a:rPr lang="en-US" dirty="0" smtClean="0">
                <a:solidFill>
                  <a:srgbClr val="FF0000"/>
                </a:solidFill>
              </a:rPr>
              <a:t>personification</a:t>
            </a:r>
            <a:endParaRPr lang="en-US" dirty="0">
              <a:solidFill>
                <a:srgbClr val="FF0000"/>
              </a:solidFill>
            </a:endParaRPr>
          </a:p>
        </p:txBody>
      </p:sp>
      <p:sp>
        <p:nvSpPr>
          <p:cNvPr id="9" name="TextBox 8"/>
          <p:cNvSpPr txBox="1"/>
          <p:nvPr/>
        </p:nvSpPr>
        <p:spPr>
          <a:xfrm>
            <a:off x="7162800" y="3994666"/>
            <a:ext cx="2286000" cy="369332"/>
          </a:xfrm>
          <a:prstGeom prst="rect">
            <a:avLst/>
          </a:prstGeom>
          <a:noFill/>
        </p:spPr>
        <p:txBody>
          <a:bodyPr wrap="square" rtlCol="0">
            <a:spAutoFit/>
          </a:bodyPr>
          <a:lstStyle/>
          <a:p>
            <a:r>
              <a:rPr lang="en-US" dirty="0" smtClean="0">
                <a:solidFill>
                  <a:srgbClr val="FF0000"/>
                </a:solidFill>
              </a:rPr>
              <a:t>irony</a:t>
            </a:r>
            <a:endParaRPr lang="en-US" dirty="0">
              <a:solidFill>
                <a:srgbClr val="FF0000"/>
              </a:solidFill>
            </a:endParaRPr>
          </a:p>
        </p:txBody>
      </p:sp>
      <p:sp>
        <p:nvSpPr>
          <p:cNvPr id="10" name="TextBox 9"/>
          <p:cNvSpPr txBox="1"/>
          <p:nvPr/>
        </p:nvSpPr>
        <p:spPr>
          <a:xfrm>
            <a:off x="6129337" y="4440198"/>
            <a:ext cx="2286000" cy="369332"/>
          </a:xfrm>
          <a:prstGeom prst="rect">
            <a:avLst/>
          </a:prstGeom>
          <a:noFill/>
        </p:spPr>
        <p:txBody>
          <a:bodyPr wrap="square" rtlCol="0">
            <a:spAutoFit/>
          </a:bodyPr>
          <a:lstStyle/>
          <a:p>
            <a:r>
              <a:rPr lang="en-US" dirty="0" smtClean="0">
                <a:solidFill>
                  <a:srgbClr val="FF0000"/>
                </a:solidFill>
              </a:rPr>
              <a:t>onomatopoeia</a:t>
            </a:r>
            <a:endParaRPr lang="en-US" dirty="0">
              <a:solidFill>
                <a:srgbClr val="FF0000"/>
              </a:solidFill>
            </a:endParaRPr>
          </a:p>
        </p:txBody>
      </p:sp>
      <p:sp>
        <p:nvSpPr>
          <p:cNvPr id="11" name="TextBox 10"/>
          <p:cNvSpPr txBox="1"/>
          <p:nvPr/>
        </p:nvSpPr>
        <p:spPr>
          <a:xfrm>
            <a:off x="6477000" y="4697944"/>
            <a:ext cx="2286000" cy="369332"/>
          </a:xfrm>
          <a:prstGeom prst="rect">
            <a:avLst/>
          </a:prstGeom>
          <a:noFill/>
        </p:spPr>
        <p:txBody>
          <a:bodyPr wrap="square" rtlCol="0">
            <a:spAutoFit/>
          </a:bodyPr>
          <a:lstStyle/>
          <a:p>
            <a:r>
              <a:rPr lang="en-US" dirty="0" smtClean="0">
                <a:solidFill>
                  <a:srgbClr val="FF0000"/>
                </a:solidFill>
              </a:rPr>
              <a:t>Simile</a:t>
            </a:r>
          </a:p>
        </p:txBody>
      </p:sp>
      <p:sp>
        <p:nvSpPr>
          <p:cNvPr id="12" name="TextBox 11"/>
          <p:cNvSpPr txBox="1"/>
          <p:nvPr/>
        </p:nvSpPr>
        <p:spPr>
          <a:xfrm>
            <a:off x="7145694" y="4894096"/>
            <a:ext cx="2286000" cy="369332"/>
          </a:xfrm>
          <a:prstGeom prst="rect">
            <a:avLst/>
          </a:prstGeom>
          <a:noFill/>
        </p:spPr>
        <p:txBody>
          <a:bodyPr wrap="square" rtlCol="0">
            <a:spAutoFit/>
          </a:bodyPr>
          <a:lstStyle/>
          <a:p>
            <a:r>
              <a:rPr lang="en-US" dirty="0" smtClean="0">
                <a:solidFill>
                  <a:srgbClr val="FF0000"/>
                </a:solidFill>
              </a:rPr>
              <a:t>idiom</a:t>
            </a:r>
            <a:endParaRPr lang="en-US" dirty="0">
              <a:solidFill>
                <a:srgbClr val="FF0000"/>
              </a:solidFill>
            </a:endParaRPr>
          </a:p>
        </p:txBody>
      </p:sp>
      <p:sp>
        <p:nvSpPr>
          <p:cNvPr id="13" name="TextBox 12"/>
          <p:cNvSpPr txBox="1"/>
          <p:nvPr/>
        </p:nvSpPr>
        <p:spPr>
          <a:xfrm>
            <a:off x="5993363" y="5116194"/>
            <a:ext cx="2286000" cy="369332"/>
          </a:xfrm>
          <a:prstGeom prst="rect">
            <a:avLst/>
          </a:prstGeom>
          <a:noFill/>
        </p:spPr>
        <p:txBody>
          <a:bodyPr wrap="square" rtlCol="0">
            <a:spAutoFit/>
          </a:bodyPr>
          <a:lstStyle/>
          <a:p>
            <a:r>
              <a:rPr lang="en-US" dirty="0" smtClean="0">
                <a:solidFill>
                  <a:srgbClr val="FF0000"/>
                </a:solidFill>
              </a:rPr>
              <a:t>personification</a:t>
            </a:r>
            <a:endParaRPr lang="en-US" dirty="0">
              <a:solidFill>
                <a:srgbClr val="FF0000"/>
              </a:solidFill>
            </a:endParaRPr>
          </a:p>
        </p:txBody>
      </p:sp>
      <p:sp>
        <p:nvSpPr>
          <p:cNvPr id="14" name="TextBox 13"/>
          <p:cNvSpPr txBox="1"/>
          <p:nvPr/>
        </p:nvSpPr>
        <p:spPr>
          <a:xfrm>
            <a:off x="5804419" y="5339628"/>
            <a:ext cx="2286000" cy="369332"/>
          </a:xfrm>
          <a:prstGeom prst="rect">
            <a:avLst/>
          </a:prstGeom>
          <a:noFill/>
        </p:spPr>
        <p:txBody>
          <a:bodyPr wrap="square" rtlCol="0">
            <a:spAutoFit/>
          </a:bodyPr>
          <a:lstStyle/>
          <a:p>
            <a:r>
              <a:rPr lang="en-US" dirty="0" smtClean="0">
                <a:solidFill>
                  <a:srgbClr val="FF0000"/>
                </a:solidFill>
              </a:rPr>
              <a:t>hyperbole</a:t>
            </a:r>
            <a:endParaRPr lang="en-US" dirty="0">
              <a:solidFill>
                <a:srgbClr val="FF0000"/>
              </a:solidFill>
            </a:endParaRPr>
          </a:p>
        </p:txBody>
      </p:sp>
      <p:sp>
        <p:nvSpPr>
          <p:cNvPr id="15" name="TextBox 14"/>
          <p:cNvSpPr txBox="1"/>
          <p:nvPr/>
        </p:nvSpPr>
        <p:spPr>
          <a:xfrm>
            <a:off x="7429500" y="5708960"/>
            <a:ext cx="2286000" cy="369332"/>
          </a:xfrm>
          <a:prstGeom prst="rect">
            <a:avLst/>
          </a:prstGeom>
          <a:noFill/>
        </p:spPr>
        <p:txBody>
          <a:bodyPr wrap="square" rtlCol="0">
            <a:spAutoFit/>
          </a:bodyPr>
          <a:lstStyle/>
          <a:p>
            <a:r>
              <a:rPr lang="en-US" dirty="0" smtClean="0">
                <a:solidFill>
                  <a:srgbClr val="FF0000"/>
                </a:solidFill>
              </a:rPr>
              <a:t>personification</a:t>
            </a:r>
            <a:endParaRPr lang="en-US" dirty="0">
              <a:solidFill>
                <a:srgbClr val="FF0000"/>
              </a:solidFill>
            </a:endParaRPr>
          </a:p>
        </p:txBody>
      </p:sp>
      <p:sp>
        <p:nvSpPr>
          <p:cNvPr id="16" name="TextBox 15"/>
          <p:cNvSpPr txBox="1"/>
          <p:nvPr/>
        </p:nvSpPr>
        <p:spPr>
          <a:xfrm>
            <a:off x="6705600" y="6042906"/>
            <a:ext cx="2286000" cy="369332"/>
          </a:xfrm>
          <a:prstGeom prst="rect">
            <a:avLst/>
          </a:prstGeom>
          <a:noFill/>
        </p:spPr>
        <p:txBody>
          <a:bodyPr wrap="square" rtlCol="0">
            <a:spAutoFit/>
          </a:bodyPr>
          <a:lstStyle/>
          <a:p>
            <a:r>
              <a:rPr lang="en-US" dirty="0" smtClean="0">
                <a:solidFill>
                  <a:srgbClr val="FF0000"/>
                </a:solidFill>
              </a:rPr>
              <a:t>hyperbole</a:t>
            </a:r>
            <a:endParaRPr lang="en-US" dirty="0">
              <a:solidFill>
                <a:srgbClr val="FF0000"/>
              </a:solidFill>
            </a:endParaRPr>
          </a:p>
        </p:txBody>
      </p:sp>
    </p:spTree>
    <p:extLst>
      <p:ext uri="{BB962C8B-B14F-4D97-AF65-F5344CB8AC3E}">
        <p14:creationId xmlns:p14="http://schemas.microsoft.com/office/powerpoint/2010/main" val="13113708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130425"/>
            <a:ext cx="4419600" cy="1222375"/>
          </a:xfrm>
        </p:spPr>
        <p:txBody>
          <a:bodyPr/>
          <a:lstStyle/>
          <a:p>
            <a:r>
              <a:rPr lang="en-US" sz="4800" dirty="0" smtClean="0">
                <a:latin typeface="AR CHRISTY" pitchFamily="2" charset="0"/>
                <a:hlinkClick r:id="rId3"/>
              </a:rPr>
              <a:t>ALLITERATION</a:t>
            </a:r>
            <a:endParaRPr lang="en-US" sz="4800" dirty="0">
              <a:latin typeface="AR CHRISTY" pitchFamily="2" charset="0"/>
            </a:endParaRPr>
          </a:p>
        </p:txBody>
      </p:sp>
      <p:sp>
        <p:nvSpPr>
          <p:cNvPr id="3" name="Subtitle 2"/>
          <p:cNvSpPr>
            <a:spLocks noGrp="1"/>
          </p:cNvSpPr>
          <p:nvPr>
            <p:ph type="subTitle" idx="1"/>
          </p:nvPr>
        </p:nvSpPr>
        <p:spPr>
          <a:xfrm>
            <a:off x="180833" y="3429000"/>
            <a:ext cx="4419600" cy="1162276"/>
          </a:xfrm>
        </p:spPr>
        <p:txBody>
          <a:bodyPr>
            <a:normAutofit/>
          </a:bodyPr>
          <a:lstStyle/>
          <a:p>
            <a:r>
              <a:rPr lang="en-US" dirty="0" smtClean="0"/>
              <a:t>The repetition of the beginning consonant sound in neighboring words.</a:t>
            </a:r>
            <a:endParaRPr lang="en-US" dirty="0"/>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152400"/>
            <a:ext cx="3276888" cy="2472837"/>
          </a:xfrm>
          <a:prstGeom prst="rect">
            <a:avLst/>
          </a:prstGeom>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87036"/>
            <a:ext cx="4862873" cy="1465154"/>
          </a:xfrm>
          <a:prstGeom prst="rect">
            <a:avLst/>
          </a:prstGeom>
        </p:spPr>
      </p:pic>
      <p:pic>
        <p:nvPicPr>
          <p:cNvPr id="7" name="Picture 6"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66" y="5410200"/>
            <a:ext cx="4805725" cy="1260951"/>
          </a:xfrm>
          <a:prstGeom prst="rect">
            <a:avLst/>
          </a:prstGeom>
        </p:spPr>
      </p:pic>
      <p:pic>
        <p:nvPicPr>
          <p:cNvPr id="8" name="Picture 7"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6169" y="6020784"/>
            <a:ext cx="2514951" cy="762106"/>
          </a:xfrm>
          <a:prstGeom prst="rect">
            <a:avLst/>
          </a:prstGeom>
        </p:spPr>
      </p:pic>
      <p:pic>
        <p:nvPicPr>
          <p:cNvPr id="9" name="Picture 8"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1600" y="5688210"/>
            <a:ext cx="1086002" cy="962159"/>
          </a:xfrm>
          <a:prstGeom prst="rect">
            <a:avLst/>
          </a:prstGeom>
        </p:spPr>
      </p:pic>
      <p:pic>
        <p:nvPicPr>
          <p:cNvPr id="11" name="Picture 10" descr="Screen Clippi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44714" y="4724400"/>
            <a:ext cx="2029514" cy="1138581"/>
          </a:xfrm>
          <a:prstGeom prst="rect">
            <a:avLst/>
          </a:prstGeom>
        </p:spPr>
      </p:pic>
      <p:pic>
        <p:nvPicPr>
          <p:cNvPr id="12" name="Picture 11"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44714" y="2771747"/>
            <a:ext cx="1924319" cy="1819529"/>
          </a:xfrm>
          <a:prstGeom prst="rect">
            <a:avLst/>
          </a:prstGeom>
        </p:spPr>
      </p:pic>
      <p:sp>
        <p:nvSpPr>
          <p:cNvPr id="10" name="TextBox 9"/>
          <p:cNvSpPr txBox="1"/>
          <p:nvPr/>
        </p:nvSpPr>
        <p:spPr>
          <a:xfrm>
            <a:off x="5015273" y="2771747"/>
            <a:ext cx="1680963" cy="2769989"/>
          </a:xfrm>
          <a:prstGeom prst="rect">
            <a:avLst/>
          </a:prstGeom>
          <a:solidFill>
            <a:schemeClr val="tx1"/>
          </a:solidFill>
        </p:spPr>
        <p:txBody>
          <a:bodyPr wrap="square" rtlCol="0">
            <a:spAutoFit/>
          </a:bodyPr>
          <a:lstStyle/>
          <a:p>
            <a:r>
              <a:rPr lang="en-US" sz="1600" b="1" dirty="0" smtClean="0">
                <a:solidFill>
                  <a:srgbClr val="00B0F0"/>
                </a:solidFill>
              </a:rPr>
              <a:t>S</a:t>
            </a:r>
            <a:r>
              <a:rPr lang="en-US" sz="1600" dirty="0" smtClean="0">
                <a:solidFill>
                  <a:schemeClr val="bg1"/>
                </a:solidFill>
              </a:rPr>
              <a:t>arah, </a:t>
            </a:r>
            <a:r>
              <a:rPr lang="en-US" sz="1600" b="1" dirty="0" smtClean="0">
                <a:solidFill>
                  <a:srgbClr val="00B0F0"/>
                </a:solidFill>
              </a:rPr>
              <a:t>C</a:t>
            </a:r>
            <a:r>
              <a:rPr lang="en-US" sz="1600" dirty="0" smtClean="0">
                <a:solidFill>
                  <a:schemeClr val="bg1"/>
                </a:solidFill>
              </a:rPr>
              <a:t>ynthia, </a:t>
            </a:r>
          </a:p>
          <a:p>
            <a:r>
              <a:rPr lang="en-US" sz="1600" b="1" dirty="0" smtClean="0">
                <a:solidFill>
                  <a:srgbClr val="00B0F0"/>
                </a:solidFill>
              </a:rPr>
              <a:t>S</a:t>
            </a:r>
            <a:r>
              <a:rPr lang="en-US" sz="1600" dirty="0" smtClean="0">
                <a:solidFill>
                  <a:schemeClr val="bg1"/>
                </a:solidFill>
              </a:rPr>
              <a:t>ylvia </a:t>
            </a:r>
            <a:r>
              <a:rPr lang="en-US" sz="1600" b="1" dirty="0" smtClean="0">
                <a:solidFill>
                  <a:srgbClr val="00B0F0"/>
                </a:solidFill>
              </a:rPr>
              <a:t>S</a:t>
            </a:r>
            <a:r>
              <a:rPr lang="en-US" sz="1600" dirty="0" smtClean="0">
                <a:solidFill>
                  <a:schemeClr val="bg1"/>
                </a:solidFill>
              </a:rPr>
              <a:t>tout would not take the garbage out</a:t>
            </a:r>
            <a:r>
              <a:rPr lang="en-US" dirty="0" smtClean="0">
                <a:solidFill>
                  <a:schemeClr val="bg1"/>
                </a:solidFill>
              </a:rPr>
              <a:t>! </a:t>
            </a:r>
          </a:p>
          <a:p>
            <a:r>
              <a:rPr lang="en-US" b="1" dirty="0" smtClean="0">
                <a:solidFill>
                  <a:srgbClr val="00B0F0"/>
                </a:solidFill>
              </a:rPr>
              <a:t>S</a:t>
            </a:r>
            <a:r>
              <a:rPr lang="en-US" dirty="0" smtClean="0">
                <a:solidFill>
                  <a:schemeClr val="bg1"/>
                </a:solidFill>
              </a:rPr>
              <a:t>he’d </a:t>
            </a:r>
            <a:r>
              <a:rPr lang="en-US" b="1" dirty="0" smtClean="0">
                <a:solidFill>
                  <a:srgbClr val="FF0000"/>
                </a:solidFill>
              </a:rPr>
              <a:t>sc</a:t>
            </a:r>
            <a:r>
              <a:rPr lang="en-US" dirty="0" smtClean="0">
                <a:solidFill>
                  <a:schemeClr val="bg1"/>
                </a:solidFill>
              </a:rPr>
              <a:t>our the </a:t>
            </a:r>
            <a:r>
              <a:rPr lang="en-US" b="1" dirty="0" smtClean="0">
                <a:solidFill>
                  <a:srgbClr val="99CC00"/>
                </a:solidFill>
              </a:rPr>
              <a:t>p</a:t>
            </a:r>
            <a:r>
              <a:rPr lang="en-US" dirty="0" smtClean="0">
                <a:solidFill>
                  <a:schemeClr val="bg1"/>
                </a:solidFill>
              </a:rPr>
              <a:t>ots and </a:t>
            </a:r>
            <a:r>
              <a:rPr lang="en-US" b="1" dirty="0" smtClean="0">
                <a:solidFill>
                  <a:srgbClr val="FF0000"/>
                </a:solidFill>
              </a:rPr>
              <a:t>sc</a:t>
            </a:r>
            <a:r>
              <a:rPr lang="en-US" dirty="0" smtClean="0">
                <a:solidFill>
                  <a:schemeClr val="bg1"/>
                </a:solidFill>
              </a:rPr>
              <a:t>rape the </a:t>
            </a:r>
            <a:r>
              <a:rPr lang="en-US" b="1" dirty="0" smtClean="0">
                <a:solidFill>
                  <a:srgbClr val="99CC00"/>
                </a:solidFill>
              </a:rPr>
              <a:t>p</a:t>
            </a:r>
            <a:r>
              <a:rPr lang="en-US" dirty="0" smtClean="0">
                <a:solidFill>
                  <a:schemeClr val="bg1"/>
                </a:solidFill>
              </a:rPr>
              <a:t>ans,</a:t>
            </a:r>
          </a:p>
          <a:p>
            <a:r>
              <a:rPr lang="en-US" dirty="0" smtClean="0">
                <a:solidFill>
                  <a:schemeClr val="bg1"/>
                </a:solidFill>
              </a:rPr>
              <a:t>Candy the yams and spice the hams…</a:t>
            </a:r>
            <a:endParaRPr lang="en-US" dirty="0">
              <a:solidFill>
                <a:schemeClr val="bg1"/>
              </a:solidFill>
            </a:endParaRPr>
          </a:p>
        </p:txBody>
      </p:sp>
    </p:spTree>
    <p:extLst>
      <p:ext uri="{BB962C8B-B14F-4D97-AF65-F5344CB8AC3E}">
        <p14:creationId xmlns:p14="http://schemas.microsoft.com/office/powerpoint/2010/main" val="19905792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5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0"/>
                                        <p:tgtEl>
                                          <p:spTgt spid="4"/>
                                        </p:tgtEl>
                                      </p:cBhvr>
                                    </p:animEffect>
                                    <p:anim calcmode="lin" valueType="num">
                                      <p:cBhvr>
                                        <p:cTn id="14" dur="5000" fill="hold"/>
                                        <p:tgtEl>
                                          <p:spTgt spid="4"/>
                                        </p:tgtEl>
                                        <p:attrNameLst>
                                          <p:attrName>ppt_x</p:attrName>
                                        </p:attrNameLst>
                                      </p:cBhvr>
                                      <p:tavLst>
                                        <p:tav tm="0">
                                          <p:val>
                                            <p:strVal val="#ppt_x"/>
                                          </p:val>
                                        </p:tav>
                                        <p:tav tm="100000">
                                          <p:val>
                                            <p:strVal val="#ppt_x"/>
                                          </p:val>
                                        </p:tav>
                                      </p:tavLst>
                                    </p:anim>
                                    <p:anim calcmode="lin" valueType="num">
                                      <p:cBhvr>
                                        <p:cTn id="15" dur="5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2000"/>
                            </p:stCondLst>
                            <p:childTnLst>
                              <p:par>
                                <p:cTn id="17" presetID="42" presetClass="entr" presetSubtype="0" fill="hold" nodeType="afterEffect">
                                  <p:stCondLst>
                                    <p:cond delay="5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0"/>
                                        <p:tgtEl>
                                          <p:spTgt spid="9"/>
                                        </p:tgtEl>
                                      </p:cBhvr>
                                    </p:animEffect>
                                    <p:anim calcmode="lin" valueType="num">
                                      <p:cBhvr>
                                        <p:cTn id="20" dur="5000" fill="hold"/>
                                        <p:tgtEl>
                                          <p:spTgt spid="9"/>
                                        </p:tgtEl>
                                        <p:attrNameLst>
                                          <p:attrName>ppt_x</p:attrName>
                                        </p:attrNameLst>
                                      </p:cBhvr>
                                      <p:tavLst>
                                        <p:tav tm="0">
                                          <p:val>
                                            <p:strVal val="#ppt_x"/>
                                          </p:val>
                                        </p:tav>
                                        <p:tav tm="100000">
                                          <p:val>
                                            <p:strVal val="#ppt_x"/>
                                          </p:val>
                                        </p:tav>
                                      </p:tavLst>
                                    </p:anim>
                                    <p:anim calcmode="lin" valueType="num">
                                      <p:cBhvr>
                                        <p:cTn id="21" dur="5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2000"/>
                            </p:stCondLst>
                            <p:childTnLst>
                              <p:par>
                                <p:cTn id="23" presetID="42" presetClass="entr" presetSubtype="0" fill="hold" nodeType="afterEffect">
                                  <p:stCondLst>
                                    <p:cond delay="50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0"/>
                                        <p:tgtEl>
                                          <p:spTgt spid="11"/>
                                        </p:tgtEl>
                                      </p:cBhvr>
                                    </p:animEffect>
                                    <p:anim calcmode="lin" valueType="num">
                                      <p:cBhvr>
                                        <p:cTn id="26" dur="5000" fill="hold"/>
                                        <p:tgtEl>
                                          <p:spTgt spid="11"/>
                                        </p:tgtEl>
                                        <p:attrNameLst>
                                          <p:attrName>ppt_x</p:attrName>
                                        </p:attrNameLst>
                                      </p:cBhvr>
                                      <p:tavLst>
                                        <p:tav tm="0">
                                          <p:val>
                                            <p:strVal val="#ppt_x"/>
                                          </p:val>
                                        </p:tav>
                                        <p:tav tm="100000">
                                          <p:val>
                                            <p:strVal val="#ppt_x"/>
                                          </p:val>
                                        </p:tav>
                                      </p:tavLst>
                                    </p:anim>
                                    <p:anim calcmode="lin" valueType="num">
                                      <p:cBhvr>
                                        <p:cTn id="27" dur="5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32000"/>
                            </p:stCondLst>
                            <p:childTnLst>
                              <p:par>
                                <p:cTn id="29" presetID="42" presetClass="entr" presetSubtype="0" fill="hold" nodeType="afterEffect">
                                  <p:stCondLst>
                                    <p:cond delay="50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0"/>
                                        <p:tgtEl>
                                          <p:spTgt spid="6"/>
                                        </p:tgtEl>
                                      </p:cBhvr>
                                    </p:animEffect>
                                    <p:anim calcmode="lin" valueType="num">
                                      <p:cBhvr>
                                        <p:cTn id="32" dur="5000" fill="hold"/>
                                        <p:tgtEl>
                                          <p:spTgt spid="6"/>
                                        </p:tgtEl>
                                        <p:attrNameLst>
                                          <p:attrName>ppt_x</p:attrName>
                                        </p:attrNameLst>
                                      </p:cBhvr>
                                      <p:tavLst>
                                        <p:tav tm="0">
                                          <p:val>
                                            <p:strVal val="#ppt_x"/>
                                          </p:val>
                                        </p:tav>
                                        <p:tav tm="100000">
                                          <p:val>
                                            <p:strVal val="#ppt_x"/>
                                          </p:val>
                                        </p:tav>
                                      </p:tavLst>
                                    </p:anim>
                                    <p:anim calcmode="lin" valueType="num">
                                      <p:cBhvr>
                                        <p:cTn id="33" dur="50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42000"/>
                            </p:stCondLst>
                            <p:childTnLst>
                              <p:par>
                                <p:cTn id="35" presetID="42" presetClass="entr" presetSubtype="0" fill="hold" nodeType="afterEffect">
                                  <p:stCondLst>
                                    <p:cond delay="500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0"/>
                                        <p:tgtEl>
                                          <p:spTgt spid="8"/>
                                        </p:tgtEl>
                                      </p:cBhvr>
                                    </p:animEffect>
                                    <p:anim calcmode="lin" valueType="num">
                                      <p:cBhvr>
                                        <p:cTn id="38" dur="5000" fill="hold"/>
                                        <p:tgtEl>
                                          <p:spTgt spid="8"/>
                                        </p:tgtEl>
                                        <p:attrNameLst>
                                          <p:attrName>ppt_x</p:attrName>
                                        </p:attrNameLst>
                                      </p:cBhvr>
                                      <p:tavLst>
                                        <p:tav tm="0">
                                          <p:val>
                                            <p:strVal val="#ppt_x"/>
                                          </p:val>
                                        </p:tav>
                                        <p:tav tm="100000">
                                          <p:val>
                                            <p:strVal val="#ppt_x"/>
                                          </p:val>
                                        </p:tav>
                                      </p:tavLst>
                                    </p:anim>
                                    <p:anim calcmode="lin" valueType="num">
                                      <p:cBhvr>
                                        <p:cTn id="39" dur="50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52000"/>
                            </p:stCondLst>
                            <p:childTnLst>
                              <p:par>
                                <p:cTn id="41" presetID="42"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0"/>
                                        <p:tgtEl>
                                          <p:spTgt spid="10"/>
                                        </p:tgtEl>
                                      </p:cBhvr>
                                    </p:animEffect>
                                    <p:anim calcmode="lin" valueType="num">
                                      <p:cBhvr>
                                        <p:cTn id="44" dur="5000" fill="hold"/>
                                        <p:tgtEl>
                                          <p:spTgt spid="10"/>
                                        </p:tgtEl>
                                        <p:attrNameLst>
                                          <p:attrName>ppt_x</p:attrName>
                                        </p:attrNameLst>
                                      </p:cBhvr>
                                      <p:tavLst>
                                        <p:tav tm="0">
                                          <p:val>
                                            <p:strVal val="#ppt_x"/>
                                          </p:val>
                                        </p:tav>
                                        <p:tav tm="100000">
                                          <p:val>
                                            <p:strVal val="#ppt_x"/>
                                          </p:val>
                                        </p:tav>
                                      </p:tavLst>
                                    </p:anim>
                                    <p:anim calcmode="lin" valueType="num">
                                      <p:cBhvr>
                                        <p:cTn id="45" dur="5000" fill="hold"/>
                                        <p:tgtEl>
                                          <p:spTgt spid="10"/>
                                        </p:tgtEl>
                                        <p:attrNameLst>
                                          <p:attrName>ppt_y</p:attrName>
                                        </p:attrNameLst>
                                      </p:cBhvr>
                                      <p:tavLst>
                                        <p:tav tm="0">
                                          <p:val>
                                            <p:strVal val="#ppt_y+.1"/>
                                          </p:val>
                                        </p:tav>
                                        <p:tav tm="100000">
                                          <p:val>
                                            <p:strVal val="#ppt_y"/>
                                          </p:val>
                                        </p:tav>
                                      </p:tavLst>
                                    </p:anim>
                                  </p:childTnLst>
                                </p:cTn>
                              </p:par>
                            </p:childTnLst>
                          </p:cTn>
                        </p:par>
                        <p:par>
                          <p:cTn id="46" fill="hold">
                            <p:stCondLst>
                              <p:cond delay="57000"/>
                            </p:stCondLst>
                            <p:childTnLst>
                              <p:par>
                                <p:cTn id="47" presetID="42" presetClass="entr" presetSubtype="0" fill="hold" nodeType="afterEffect">
                                  <p:stCondLst>
                                    <p:cond delay="500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0"/>
                                        <p:tgtEl>
                                          <p:spTgt spid="7"/>
                                        </p:tgtEl>
                                      </p:cBhvr>
                                    </p:animEffect>
                                    <p:anim calcmode="lin" valueType="num">
                                      <p:cBhvr>
                                        <p:cTn id="50" dur="5000" fill="hold"/>
                                        <p:tgtEl>
                                          <p:spTgt spid="7"/>
                                        </p:tgtEl>
                                        <p:attrNameLst>
                                          <p:attrName>ppt_x</p:attrName>
                                        </p:attrNameLst>
                                      </p:cBhvr>
                                      <p:tavLst>
                                        <p:tav tm="0">
                                          <p:val>
                                            <p:strVal val="#ppt_x"/>
                                          </p:val>
                                        </p:tav>
                                        <p:tav tm="100000">
                                          <p:val>
                                            <p:strVal val="#ppt_x"/>
                                          </p:val>
                                        </p:tav>
                                      </p:tavLst>
                                    </p:anim>
                                    <p:anim calcmode="lin" valueType="num">
                                      <p:cBhvr>
                                        <p:cTn id="51" dur="5000" fill="hold"/>
                                        <p:tgtEl>
                                          <p:spTgt spid="7"/>
                                        </p:tgtEl>
                                        <p:attrNameLst>
                                          <p:attrName>ppt_y</p:attrName>
                                        </p:attrNameLst>
                                      </p:cBhvr>
                                      <p:tavLst>
                                        <p:tav tm="0">
                                          <p:val>
                                            <p:strVal val="#ppt_y+.1"/>
                                          </p:val>
                                        </p:tav>
                                        <p:tav tm="100000">
                                          <p:val>
                                            <p:strVal val="#ppt_y"/>
                                          </p:val>
                                        </p:tav>
                                      </p:tavLst>
                                    </p:anim>
                                  </p:childTnLst>
                                </p:cTn>
                              </p:par>
                            </p:childTnLst>
                          </p:cTn>
                        </p:par>
                        <p:par>
                          <p:cTn id="52" fill="hold">
                            <p:stCondLst>
                              <p:cond delay="67000"/>
                            </p:stCondLst>
                            <p:childTnLst>
                              <p:par>
                                <p:cTn id="53" presetID="42" presetClass="entr" presetSubtype="0" fill="hold" nodeType="afterEffect">
                                  <p:stCondLst>
                                    <p:cond delay="500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0"/>
                                        <p:tgtEl>
                                          <p:spTgt spid="12"/>
                                        </p:tgtEl>
                                      </p:cBhvr>
                                    </p:animEffect>
                                    <p:anim calcmode="lin" valueType="num">
                                      <p:cBhvr>
                                        <p:cTn id="56" dur="5000" fill="hold"/>
                                        <p:tgtEl>
                                          <p:spTgt spid="12"/>
                                        </p:tgtEl>
                                        <p:attrNameLst>
                                          <p:attrName>ppt_x</p:attrName>
                                        </p:attrNameLst>
                                      </p:cBhvr>
                                      <p:tavLst>
                                        <p:tav tm="0">
                                          <p:val>
                                            <p:strVal val="#ppt_x"/>
                                          </p:val>
                                        </p:tav>
                                        <p:tav tm="100000">
                                          <p:val>
                                            <p:strVal val="#ppt_x"/>
                                          </p:val>
                                        </p:tav>
                                      </p:tavLst>
                                    </p:anim>
                                    <p:anim calcmode="lin" valueType="num">
                                      <p:cBhvr>
                                        <p:cTn id="57" dur="5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7200" dirty="0" smtClean="0">
                <a:latin typeface="AR CHRISTY" pitchFamily="2" charset="0"/>
                <a:hlinkClick r:id="rId3"/>
              </a:rPr>
              <a:t>ALLUSION</a:t>
            </a:r>
            <a:endParaRPr lang="en-US" sz="7200" dirty="0">
              <a:latin typeface="AR CHRISTY" pitchFamily="2" charset="0"/>
            </a:endParaRPr>
          </a:p>
        </p:txBody>
      </p:sp>
      <p:sp>
        <p:nvSpPr>
          <p:cNvPr id="5" name="Subtitle 4"/>
          <p:cNvSpPr>
            <a:spLocks noGrp="1"/>
          </p:cNvSpPr>
          <p:nvPr>
            <p:ph type="subTitle" idx="1"/>
          </p:nvPr>
        </p:nvSpPr>
        <p:spPr/>
        <p:txBody>
          <a:bodyPr>
            <a:normAutofit lnSpcReduction="10000"/>
          </a:bodyPr>
          <a:lstStyle/>
          <a:p>
            <a:r>
              <a:rPr lang="en-US" dirty="0"/>
              <a:t>An implied or indirect reference in literature to a familiar person, place or event.</a:t>
            </a:r>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228600"/>
            <a:ext cx="3463962" cy="3200400"/>
          </a:xfrm>
          <a:prstGeom prst="rect">
            <a:avLst/>
          </a:prstGeom>
        </p:spPr>
      </p:pic>
      <p:sp>
        <p:nvSpPr>
          <p:cNvPr id="8" name="TextBox 7"/>
          <p:cNvSpPr txBox="1"/>
          <p:nvPr/>
        </p:nvSpPr>
        <p:spPr>
          <a:xfrm>
            <a:off x="152400" y="228600"/>
            <a:ext cx="4800600" cy="1477328"/>
          </a:xfrm>
          <a:prstGeom prst="rect">
            <a:avLst/>
          </a:prstGeom>
          <a:solidFill>
            <a:schemeClr val="accent6">
              <a:lumMod val="60000"/>
              <a:lumOff val="40000"/>
            </a:schemeClr>
          </a:solidFill>
        </p:spPr>
        <p:txBody>
          <a:bodyPr wrap="square" rtlCol="0">
            <a:spAutoFit/>
          </a:bodyPr>
          <a:lstStyle/>
          <a:p>
            <a:r>
              <a:rPr lang="en-US" dirty="0" smtClean="0">
                <a:solidFill>
                  <a:schemeClr val="bg1"/>
                </a:solidFill>
              </a:rPr>
              <a:t>As the cave’s roof collapsed, he was swallowed up in the dust like </a:t>
            </a:r>
            <a:r>
              <a:rPr lang="en-US" dirty="0" smtClean="0">
                <a:solidFill>
                  <a:srgbClr val="FF0000"/>
                </a:solidFill>
              </a:rPr>
              <a:t>Jonah</a:t>
            </a:r>
            <a:r>
              <a:rPr lang="en-US" dirty="0" smtClean="0">
                <a:solidFill>
                  <a:schemeClr val="bg1"/>
                </a:solidFill>
              </a:rPr>
              <a:t>… </a:t>
            </a: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p:txBody>
      </p:sp>
      <p:pic>
        <p:nvPicPr>
          <p:cNvPr id="10" name="Picture 9"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1127" y="562770"/>
            <a:ext cx="1205345" cy="1109523"/>
          </a:xfrm>
          <a:prstGeom prst="rect">
            <a:avLst/>
          </a:prstGeom>
        </p:spPr>
      </p:pic>
      <p:sp>
        <p:nvSpPr>
          <p:cNvPr id="11" name="TextBox 10"/>
          <p:cNvSpPr txBox="1"/>
          <p:nvPr/>
        </p:nvSpPr>
        <p:spPr>
          <a:xfrm>
            <a:off x="5327073" y="3566999"/>
            <a:ext cx="3463962" cy="1477328"/>
          </a:xfrm>
          <a:prstGeom prst="rect">
            <a:avLst/>
          </a:prstGeom>
          <a:solidFill>
            <a:schemeClr val="bg2">
              <a:lumMod val="25000"/>
              <a:lumOff val="75000"/>
            </a:schemeClr>
          </a:solidFill>
        </p:spPr>
        <p:txBody>
          <a:bodyPr wrap="square" rtlCol="0">
            <a:spAutoFit/>
          </a:bodyPr>
          <a:lstStyle/>
          <a:p>
            <a:r>
              <a:rPr lang="en-US" dirty="0" smtClean="0">
                <a:solidFill>
                  <a:schemeClr val="bg1"/>
                </a:solidFill>
              </a:rPr>
              <a:t>Christy didn’t like to spend money.  She was no </a:t>
            </a:r>
            <a:r>
              <a:rPr lang="en-US" dirty="0" smtClean="0">
                <a:solidFill>
                  <a:srgbClr val="FF0000"/>
                </a:solidFill>
              </a:rPr>
              <a:t>Scrooge</a:t>
            </a:r>
            <a:r>
              <a:rPr lang="en-US" dirty="0" smtClean="0">
                <a:solidFill>
                  <a:schemeClr val="bg1"/>
                </a:solidFill>
              </a:rPr>
              <a:t>, but she seldom</a:t>
            </a:r>
          </a:p>
          <a:p>
            <a:r>
              <a:rPr lang="en-US" dirty="0" smtClean="0">
                <a:solidFill>
                  <a:schemeClr val="bg1"/>
                </a:solidFill>
              </a:rPr>
              <a:t>Purchased anything</a:t>
            </a:r>
          </a:p>
          <a:p>
            <a:r>
              <a:rPr lang="en-US" dirty="0" smtClean="0">
                <a:solidFill>
                  <a:schemeClr val="bg1"/>
                </a:solidFill>
              </a:rPr>
              <a:t>but the bare </a:t>
            </a:r>
          </a:p>
          <a:p>
            <a:r>
              <a:rPr lang="en-US" dirty="0" smtClean="0">
                <a:solidFill>
                  <a:schemeClr val="bg1"/>
                </a:solidFill>
              </a:rPr>
              <a:t>necessities.”</a:t>
            </a:r>
            <a:endParaRPr lang="en-US" dirty="0">
              <a:solidFill>
                <a:schemeClr val="bg1"/>
              </a:solidFill>
            </a:endParaRPr>
          </a:p>
        </p:txBody>
      </p:sp>
      <p:pic>
        <p:nvPicPr>
          <p:cNvPr id="12" name="Picture 11"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7709" y="4246893"/>
            <a:ext cx="1066800" cy="797434"/>
          </a:xfrm>
          <a:prstGeom prst="rect">
            <a:avLst/>
          </a:prstGeom>
        </p:spPr>
      </p:pic>
      <p:pic>
        <p:nvPicPr>
          <p:cNvPr id="2" name="Picture 1"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082" y="5080599"/>
            <a:ext cx="1557518" cy="1701201"/>
          </a:xfrm>
          <a:prstGeom prst="rect">
            <a:avLst/>
          </a:prstGeom>
        </p:spPr>
      </p:pic>
      <p:pic>
        <p:nvPicPr>
          <p:cNvPr id="3" name="Picture 2" descr="Screen Clippi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9529" y="5118154"/>
            <a:ext cx="1074671" cy="1675691"/>
          </a:xfrm>
          <a:prstGeom prst="rect">
            <a:avLst/>
          </a:prstGeom>
        </p:spPr>
      </p:pic>
      <p:pic>
        <p:nvPicPr>
          <p:cNvPr id="9" name="Picture 8"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52800" y="5118154"/>
            <a:ext cx="2590800" cy="1663646"/>
          </a:xfrm>
          <a:prstGeom prst="rect">
            <a:avLst/>
          </a:prstGeom>
        </p:spPr>
      </p:pic>
      <p:pic>
        <p:nvPicPr>
          <p:cNvPr id="13" name="Picture 12"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72200" y="5146140"/>
            <a:ext cx="2649824" cy="1636345"/>
          </a:xfrm>
          <a:prstGeom prst="rect">
            <a:avLst/>
          </a:prstGeom>
        </p:spPr>
      </p:pic>
    </p:spTree>
    <p:extLst>
      <p:ext uri="{BB962C8B-B14F-4D97-AF65-F5344CB8AC3E}">
        <p14:creationId xmlns:p14="http://schemas.microsoft.com/office/powerpoint/2010/main" val="40857177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5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8000"/>
                            </p:stCondLst>
                            <p:childTnLst>
                              <p:par>
                                <p:cTn id="17" presetID="42" presetClass="entr" presetSubtype="0" fill="hold" nodeType="afterEffect">
                                  <p:stCondLst>
                                    <p:cond delay="50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14000"/>
                            </p:stCondLst>
                            <p:childTnLst>
                              <p:par>
                                <p:cTn id="23" presetID="42" presetClass="entr" presetSubtype="0" fill="hold" nodeType="afterEffect">
                                  <p:stCondLst>
                                    <p:cond delay="50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20000"/>
                            </p:stCondLst>
                            <p:childTnLst>
                              <p:par>
                                <p:cTn id="29" presetID="42" presetClass="entr" presetSubtype="0" fill="hold" grpId="0" nodeType="afterEffect">
                                  <p:stCondLst>
                                    <p:cond delay="50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26000"/>
                            </p:stCondLst>
                            <p:childTnLst>
                              <p:par>
                                <p:cTn id="35" presetID="42" presetClass="entr" presetSubtype="0" fill="hold" nodeType="afterEffect">
                                  <p:stCondLst>
                                    <p:cond delay="30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par>
                          <p:cTn id="40" fill="hold">
                            <p:stCondLst>
                              <p:cond delay="30000"/>
                            </p:stCondLst>
                            <p:childTnLst>
                              <p:par>
                                <p:cTn id="41" presetID="42" presetClass="entr" presetSubtype="0" fill="hold" nodeType="afterEffect">
                                  <p:stCondLst>
                                    <p:cond delay="500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par>
                          <p:cTn id="46" fill="hold">
                            <p:stCondLst>
                              <p:cond delay="36000"/>
                            </p:stCondLst>
                            <p:childTnLst>
                              <p:par>
                                <p:cTn id="47" presetID="42" presetClass="entr" presetSubtype="0" fill="hold" grpId="0" nodeType="afterEffect">
                                  <p:stCondLst>
                                    <p:cond delay="500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par>
                          <p:cTn id="52" fill="hold">
                            <p:stCondLst>
                              <p:cond delay="42000"/>
                            </p:stCondLst>
                            <p:childTnLst>
                              <p:par>
                                <p:cTn id="53" presetID="42" presetClass="entr" presetSubtype="0" fill="hold" nodeType="afterEffect">
                                  <p:stCondLst>
                                    <p:cond delay="500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childTnLst>
                          </p:cTn>
                        </p:par>
                        <p:par>
                          <p:cTn id="58" fill="hold">
                            <p:stCondLst>
                              <p:cond delay="48000"/>
                            </p:stCondLst>
                            <p:childTnLst>
                              <p:par>
                                <p:cTn id="59" presetID="42" presetClass="entr" presetSubtype="0" fill="hold" nodeType="afterEffect">
                                  <p:stCondLst>
                                    <p:cond delay="500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1000"/>
                                        <p:tgtEl>
                                          <p:spTgt spid="3"/>
                                        </p:tgtEl>
                                      </p:cBhvr>
                                    </p:animEffect>
                                    <p:anim calcmode="lin" valueType="num">
                                      <p:cBhvr>
                                        <p:cTn id="62" dur="1000" fill="hold"/>
                                        <p:tgtEl>
                                          <p:spTgt spid="3"/>
                                        </p:tgtEl>
                                        <p:attrNameLst>
                                          <p:attrName>ppt_x</p:attrName>
                                        </p:attrNameLst>
                                      </p:cBhvr>
                                      <p:tavLst>
                                        <p:tav tm="0">
                                          <p:val>
                                            <p:strVal val="#ppt_x"/>
                                          </p:val>
                                        </p:tav>
                                        <p:tav tm="100000">
                                          <p:val>
                                            <p:strVal val="#ppt_x"/>
                                          </p:val>
                                        </p:tav>
                                      </p:tavLst>
                                    </p:anim>
                                    <p:anim calcmode="lin" valueType="num">
                                      <p:cBhvr>
                                        <p:cTn id="6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7200" dirty="0" smtClean="0">
                <a:latin typeface="AR CHRISTY" pitchFamily="2" charset="0"/>
              </a:rPr>
              <a:t>HYPERBOLE</a:t>
            </a:r>
            <a:endParaRPr lang="en-US" sz="7200" dirty="0">
              <a:latin typeface="AR CHRISTY" pitchFamily="2" charset="0"/>
            </a:endParaRPr>
          </a:p>
        </p:txBody>
      </p:sp>
      <p:sp>
        <p:nvSpPr>
          <p:cNvPr id="5" name="Subtitle 4"/>
          <p:cNvSpPr>
            <a:spLocks noGrp="1"/>
          </p:cNvSpPr>
          <p:nvPr>
            <p:ph type="subTitle" idx="1"/>
          </p:nvPr>
        </p:nvSpPr>
        <p:spPr>
          <a:xfrm>
            <a:off x="228600" y="3733800"/>
            <a:ext cx="4419600" cy="762000"/>
          </a:xfrm>
        </p:spPr>
        <p:txBody>
          <a:bodyPr>
            <a:normAutofit/>
          </a:bodyPr>
          <a:lstStyle/>
          <a:p>
            <a:pPr algn="ctr"/>
            <a:r>
              <a:rPr lang="en-US" dirty="0" smtClean="0"/>
              <a:t>An </a:t>
            </a:r>
            <a:r>
              <a:rPr lang="en-US" dirty="0"/>
              <a:t>exaggeration or </a:t>
            </a:r>
            <a:r>
              <a:rPr lang="en-US" dirty="0" smtClean="0"/>
              <a:t>overstatement.</a:t>
            </a:r>
            <a:endParaRPr lang="en-US" dirty="0"/>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46629"/>
            <a:ext cx="2385391" cy="1828800"/>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85275"/>
            <a:ext cx="1671871" cy="1524213"/>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3" y="5112585"/>
            <a:ext cx="2209800" cy="1656068"/>
          </a:xfrm>
          <a:prstGeom prst="rect">
            <a:avLst/>
          </a:prstGeom>
        </p:spPr>
      </p:pic>
      <p:sp>
        <p:nvSpPr>
          <p:cNvPr id="9" name="TextBox 8"/>
          <p:cNvSpPr txBox="1"/>
          <p:nvPr/>
        </p:nvSpPr>
        <p:spPr>
          <a:xfrm>
            <a:off x="2411558" y="5288822"/>
            <a:ext cx="3700229" cy="369332"/>
          </a:xfrm>
          <a:prstGeom prst="rect">
            <a:avLst/>
          </a:prstGeom>
          <a:solidFill>
            <a:schemeClr val="accent2">
              <a:lumMod val="75000"/>
            </a:schemeClr>
          </a:solidFill>
        </p:spPr>
        <p:txBody>
          <a:bodyPr wrap="square" rtlCol="0">
            <a:spAutoFit/>
          </a:bodyPr>
          <a:lstStyle/>
          <a:p>
            <a:pPr algn="ctr"/>
            <a:r>
              <a:rPr lang="en-US" dirty="0" smtClean="0"/>
              <a:t>He’s got tons of money. </a:t>
            </a:r>
            <a:endParaRPr lang="en-US" dirty="0"/>
          </a:p>
        </p:txBody>
      </p:sp>
      <p:sp>
        <p:nvSpPr>
          <p:cNvPr id="10" name="TextBox 9"/>
          <p:cNvSpPr txBox="1"/>
          <p:nvPr/>
        </p:nvSpPr>
        <p:spPr>
          <a:xfrm>
            <a:off x="2416098" y="5793494"/>
            <a:ext cx="3679902" cy="369332"/>
          </a:xfrm>
          <a:prstGeom prst="rect">
            <a:avLst/>
          </a:prstGeom>
          <a:solidFill>
            <a:schemeClr val="bg2">
              <a:lumMod val="90000"/>
              <a:lumOff val="10000"/>
            </a:schemeClr>
          </a:solidFill>
        </p:spPr>
        <p:txBody>
          <a:bodyPr wrap="square" rtlCol="0">
            <a:spAutoFit/>
          </a:bodyPr>
          <a:lstStyle/>
          <a:p>
            <a:pPr algn="ctr"/>
            <a:r>
              <a:rPr lang="en-US" dirty="0"/>
              <a:t>He is older than the hills.</a:t>
            </a:r>
          </a:p>
        </p:txBody>
      </p:sp>
      <p:sp>
        <p:nvSpPr>
          <p:cNvPr id="12" name="Rectangle 11"/>
          <p:cNvSpPr/>
          <p:nvPr/>
        </p:nvSpPr>
        <p:spPr>
          <a:xfrm>
            <a:off x="2395771" y="6382925"/>
            <a:ext cx="3700229" cy="369332"/>
          </a:xfrm>
          <a:prstGeom prst="rect">
            <a:avLst/>
          </a:prstGeom>
          <a:solidFill>
            <a:schemeClr val="accent4">
              <a:lumMod val="75000"/>
            </a:schemeClr>
          </a:solidFill>
        </p:spPr>
        <p:txBody>
          <a:bodyPr wrap="square">
            <a:spAutoFit/>
          </a:bodyPr>
          <a:lstStyle/>
          <a:p>
            <a:pPr algn="ctr"/>
            <a:r>
              <a:rPr lang="en-US" dirty="0"/>
              <a:t>You snore louder than a freight </a:t>
            </a:r>
            <a:r>
              <a:rPr lang="en-US" dirty="0" smtClean="0"/>
              <a:t>train.</a:t>
            </a:r>
            <a:endParaRPr lang="en-US" dirty="0"/>
          </a:p>
        </p:txBody>
      </p:sp>
      <p:pic>
        <p:nvPicPr>
          <p:cNvPr id="13" name="Picture 12"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5400" y="80338"/>
            <a:ext cx="3784390" cy="5007627"/>
          </a:xfrm>
          <a:prstGeom prst="rect">
            <a:avLst/>
          </a:prstGeom>
        </p:spPr>
      </p:pic>
      <p:pic>
        <p:nvPicPr>
          <p:cNvPr id="15" name="Picture 14"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3200" y="5270574"/>
            <a:ext cx="2108406" cy="1498079"/>
          </a:xfrm>
          <a:prstGeom prst="rect">
            <a:avLst/>
          </a:prstGeom>
        </p:spPr>
      </p:pic>
    </p:spTree>
    <p:extLst>
      <p:ext uri="{BB962C8B-B14F-4D97-AF65-F5344CB8AC3E}">
        <p14:creationId xmlns:p14="http://schemas.microsoft.com/office/powerpoint/2010/main" val="30175366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7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anim calcmode="lin" valueType="num">
                                      <p:cBhvr>
                                        <p:cTn id="14" dur="2000" fill="hold"/>
                                        <p:tgtEl>
                                          <p:spTgt spid="13"/>
                                        </p:tgtEl>
                                        <p:attrNameLst>
                                          <p:attrName>ppt_x</p:attrName>
                                        </p:attrNameLst>
                                      </p:cBhvr>
                                      <p:tavLst>
                                        <p:tav tm="0">
                                          <p:val>
                                            <p:strVal val="#ppt_x"/>
                                          </p:val>
                                        </p:tav>
                                        <p:tav tm="100000">
                                          <p:val>
                                            <p:strVal val="#ppt_x"/>
                                          </p:val>
                                        </p:tav>
                                      </p:tavLst>
                                    </p:anim>
                                    <p:anim calcmode="lin" valueType="num">
                                      <p:cBhvr>
                                        <p:cTn id="15" dur="2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1000"/>
                            </p:stCondLst>
                            <p:childTnLst>
                              <p:par>
                                <p:cTn id="17" presetID="42" presetClass="entr" presetSubtype="0" fill="hold" nodeType="afterEffect">
                                  <p:stCondLst>
                                    <p:cond delay="50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17000"/>
                            </p:stCondLst>
                            <p:childTnLst>
                              <p:par>
                                <p:cTn id="23" presetID="42" presetClass="entr" presetSubtype="0" fill="hold" grpId="0" nodeType="afterEffect">
                                  <p:stCondLst>
                                    <p:cond delay="30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21000"/>
                            </p:stCondLst>
                            <p:childTnLst>
                              <p:par>
                                <p:cTn id="29" presetID="42" presetClass="entr" presetSubtype="0" fill="hold" grpId="0" nodeType="afterEffect">
                                  <p:stCondLst>
                                    <p:cond delay="3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par>
                          <p:cTn id="34" fill="hold">
                            <p:stCondLst>
                              <p:cond delay="25000"/>
                            </p:stCondLst>
                            <p:childTnLst>
                              <p:par>
                                <p:cTn id="35" presetID="42" presetClass="entr" presetSubtype="0" fill="hold" grpId="0" nodeType="afterEffect">
                                  <p:stCondLst>
                                    <p:cond delay="30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par>
                          <p:cTn id="40" fill="hold">
                            <p:stCondLst>
                              <p:cond delay="29000"/>
                            </p:stCondLst>
                            <p:childTnLst>
                              <p:par>
                                <p:cTn id="41" presetID="42" presetClass="entr" presetSubtype="0" fill="hold" nodeType="afterEffect">
                                  <p:stCondLst>
                                    <p:cond delay="50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par>
                          <p:cTn id="46" fill="hold">
                            <p:stCondLst>
                              <p:cond delay="35000"/>
                            </p:stCondLst>
                            <p:childTnLst>
                              <p:par>
                                <p:cTn id="47" presetID="42" presetClass="entr" presetSubtype="0" fill="hold" nodeType="afterEffect">
                                  <p:stCondLst>
                                    <p:cond delay="500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par>
                          <p:cTn id="52" fill="hold">
                            <p:stCondLst>
                              <p:cond delay="41000"/>
                            </p:stCondLst>
                            <p:childTnLst>
                              <p:par>
                                <p:cTn id="53" presetID="42" presetClass="entr" presetSubtype="0" fill="hold" nodeType="afterEffect">
                                  <p:stCondLst>
                                    <p:cond delay="500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animBg="1"/>
      <p:bldP spid="10"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dirty="0" smtClean="0"/>
              <a:t>Let’s Review – Alliteration and Allusion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417" y="981122"/>
            <a:ext cx="7397496" cy="3643884"/>
          </a:xfrm>
        </p:spPr>
      </p:pic>
      <p:sp>
        <p:nvSpPr>
          <p:cNvPr id="6" name="TextBox 5"/>
          <p:cNvSpPr txBox="1"/>
          <p:nvPr/>
        </p:nvSpPr>
        <p:spPr>
          <a:xfrm>
            <a:off x="4114800" y="2971800"/>
            <a:ext cx="184731" cy="369332"/>
          </a:xfrm>
          <a:prstGeom prst="rect">
            <a:avLst/>
          </a:prstGeom>
          <a:noFill/>
        </p:spPr>
        <p:txBody>
          <a:bodyPr wrap="none" rtlCol="0">
            <a:spAutoFit/>
          </a:bodyPr>
          <a:lstStyle/>
          <a:p>
            <a:endParaRPr lang="en-US" dirty="0"/>
          </a:p>
        </p:txBody>
      </p:sp>
      <p:sp>
        <p:nvSpPr>
          <p:cNvPr id="8" name="Right Arrow 7"/>
          <p:cNvSpPr/>
          <p:nvPr/>
        </p:nvSpPr>
        <p:spPr>
          <a:xfrm>
            <a:off x="2162615" y="1736263"/>
            <a:ext cx="495300" cy="279916"/>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40000"/>
                  <a:lumOff val="60000"/>
                </a:schemeClr>
              </a:solidFill>
            </a:endParaRPr>
          </a:p>
        </p:txBody>
      </p:sp>
      <p:sp>
        <p:nvSpPr>
          <p:cNvPr id="9" name="Up Arrow 8"/>
          <p:cNvSpPr/>
          <p:nvPr/>
        </p:nvSpPr>
        <p:spPr>
          <a:xfrm>
            <a:off x="3134868" y="2362200"/>
            <a:ext cx="294132" cy="445008"/>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2152381">
            <a:off x="3959515" y="1337773"/>
            <a:ext cx="495300" cy="279916"/>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40000"/>
                  <a:lumOff val="60000"/>
                </a:schemeClr>
              </a:solidFill>
            </a:endParaRPr>
          </a:p>
        </p:txBody>
      </p:sp>
      <p:sp>
        <p:nvSpPr>
          <p:cNvPr id="11" name="Right Arrow 10"/>
          <p:cNvSpPr/>
          <p:nvPr/>
        </p:nvSpPr>
        <p:spPr>
          <a:xfrm>
            <a:off x="5375214" y="2222242"/>
            <a:ext cx="495300" cy="279916"/>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40000"/>
                  <a:lumOff val="60000"/>
                </a:schemeClr>
              </a:solidFill>
            </a:endParaRPr>
          </a:p>
        </p:txBody>
      </p:sp>
      <p:sp>
        <p:nvSpPr>
          <p:cNvPr id="12" name="Right Arrow 11"/>
          <p:cNvSpPr/>
          <p:nvPr/>
        </p:nvSpPr>
        <p:spPr>
          <a:xfrm rot="2152381">
            <a:off x="4759440" y="2757977"/>
            <a:ext cx="495300" cy="279916"/>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40000"/>
                  <a:lumOff val="60000"/>
                </a:schemeClr>
              </a:solidFill>
            </a:endParaRPr>
          </a:p>
        </p:txBody>
      </p:sp>
      <p:pic>
        <p:nvPicPr>
          <p:cNvPr id="1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4648200"/>
            <a:ext cx="5216652" cy="1975104"/>
          </a:xfrm>
          <a:prstGeom prst="rect">
            <a:avLst/>
          </a:prstGeom>
        </p:spPr>
      </p:pic>
      <p:sp>
        <p:nvSpPr>
          <p:cNvPr id="14" name="TextBox 13"/>
          <p:cNvSpPr txBox="1"/>
          <p:nvPr/>
        </p:nvSpPr>
        <p:spPr>
          <a:xfrm>
            <a:off x="5720458" y="4813518"/>
            <a:ext cx="3271141" cy="1815882"/>
          </a:xfrm>
          <a:prstGeom prst="rect">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path path="circle">
              <a:fillToRect l="100000" t="100000"/>
            </a:path>
            <a:tileRect r="-100000" b="-100000"/>
          </a:gradFill>
        </p:spPr>
        <p:txBody>
          <a:bodyPr wrap="square" rtlCol="0">
            <a:spAutoFit/>
          </a:bodyPr>
          <a:lstStyle/>
          <a:p>
            <a:r>
              <a:rPr lang="en-US" sz="1600" dirty="0" smtClean="0">
                <a:solidFill>
                  <a:schemeClr val="bg1"/>
                </a:solidFill>
              </a:rPr>
              <a:t>Allusion - The game “Clue” requires the player to make an accusation. This cartoon refers to three of the items necessary for “Clue” the person who did it, Colonel Mustard, the weapon, the candlestick and the location, the library.</a:t>
            </a:r>
            <a:endParaRPr lang="en-US" sz="1600" dirty="0">
              <a:solidFill>
                <a:schemeClr val="bg1"/>
              </a:solidFill>
            </a:endParaRPr>
          </a:p>
        </p:txBody>
      </p:sp>
    </p:spTree>
    <p:extLst>
      <p:ext uri="{BB962C8B-B14F-4D97-AF65-F5344CB8AC3E}">
        <p14:creationId xmlns:p14="http://schemas.microsoft.com/office/powerpoint/2010/main" val="8261616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childTnLst>
                          </p:cTn>
                        </p:par>
                        <p:par>
                          <p:cTn id="8" fill="hold">
                            <p:stCondLst>
                              <p:cond delay="2000"/>
                            </p:stCondLst>
                            <p:childTnLst>
                              <p:par>
                                <p:cTn id="9" presetID="22" presetClass="entr" presetSubtype="4" fill="hold" grpId="0"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2000"/>
                                        <p:tgtEl>
                                          <p:spTgt spid="9"/>
                                        </p:tgtEl>
                                      </p:cBhvr>
                                    </p:animEffect>
                                  </p:childTnLst>
                                </p:cTn>
                              </p:par>
                            </p:childTnLst>
                          </p:cTn>
                        </p:par>
                        <p:par>
                          <p:cTn id="12" fill="hold">
                            <p:stCondLst>
                              <p:cond delay="6000"/>
                            </p:stCondLst>
                            <p:childTnLst>
                              <p:par>
                                <p:cTn id="13" presetID="22" presetClass="entr" presetSubtype="4" fill="hold" grpId="0" nodeType="afterEffect">
                                  <p:stCondLst>
                                    <p:cond delay="200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2000"/>
                                        <p:tgtEl>
                                          <p:spTgt spid="10"/>
                                        </p:tgtEl>
                                      </p:cBhvr>
                                    </p:animEffect>
                                  </p:childTnLst>
                                </p:cTn>
                              </p:par>
                            </p:childTnLst>
                          </p:cTn>
                        </p:par>
                        <p:par>
                          <p:cTn id="16" fill="hold">
                            <p:stCondLst>
                              <p:cond delay="10000"/>
                            </p:stCondLst>
                            <p:childTnLst>
                              <p:par>
                                <p:cTn id="17" presetID="22" presetClass="entr" presetSubtype="4" fill="hold" grpId="0" nodeType="afterEffect">
                                  <p:stCondLst>
                                    <p:cond delay="200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2000"/>
                                        <p:tgtEl>
                                          <p:spTgt spid="11"/>
                                        </p:tgtEl>
                                      </p:cBhvr>
                                    </p:animEffect>
                                  </p:childTnLst>
                                </p:cTn>
                              </p:par>
                            </p:childTnLst>
                          </p:cTn>
                        </p:par>
                        <p:par>
                          <p:cTn id="20" fill="hold">
                            <p:stCondLst>
                              <p:cond delay="14000"/>
                            </p:stCondLst>
                            <p:childTnLst>
                              <p:par>
                                <p:cTn id="21" presetID="22" presetClass="entr" presetSubtype="4"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fontScale="90000"/>
          </a:bodyPr>
          <a:lstStyle/>
          <a:p>
            <a:r>
              <a:rPr lang="en-US" dirty="0" smtClean="0"/>
              <a:t>Reviewing Alliteration, Allusion, and Hyperbole</a:t>
            </a:r>
            <a:endParaRPr lang="en-US" dirty="0"/>
          </a:p>
        </p:txBody>
      </p:sp>
      <p:pic>
        <p:nvPicPr>
          <p:cNvPr id="4" name="Picture 2" descr="C:\Users\Tamera McMahon\Pictures\My Scans\2010-10 (Oct)\hyperbole 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5207508" cy="18150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67400" y="2057400"/>
            <a:ext cx="2590800" cy="1077218"/>
          </a:xfrm>
          <a:prstGeom prst="rect">
            <a:avLst/>
          </a:prstGeom>
          <a:solidFill>
            <a:schemeClr val="tx1">
              <a:lumMod val="85000"/>
            </a:schemeClr>
          </a:solidFill>
        </p:spPr>
        <p:txBody>
          <a:bodyPr wrap="square" rtlCol="0">
            <a:spAutoFit/>
          </a:bodyPr>
          <a:lstStyle/>
          <a:p>
            <a:r>
              <a:rPr lang="en-US" sz="1600" dirty="0" smtClean="0">
                <a:solidFill>
                  <a:schemeClr val="bg1"/>
                </a:solidFill>
              </a:rPr>
              <a:t>Hyperbole - Exaggeration of what will happen if the boy has to walk to kindergarten in the cold.</a:t>
            </a:r>
            <a:endParaRPr lang="en-US" sz="1600"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0"/>
            <a:ext cx="6276975"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934200" y="3937724"/>
            <a:ext cx="1676400" cy="1754326"/>
          </a:xfrm>
          <a:prstGeom prst="rect">
            <a:avLst/>
          </a:prstGeom>
          <a:noFill/>
        </p:spPr>
        <p:txBody>
          <a:bodyPr wrap="square" rtlCol="0">
            <a:spAutoFit/>
          </a:bodyPr>
          <a:lstStyle/>
          <a:p>
            <a:r>
              <a:rPr lang="en-US" dirty="0" smtClean="0"/>
              <a:t>Alliteration – the letter L appears at the beginning of several words in a row.</a:t>
            </a:r>
            <a:endParaRPr lang="en-US" dirty="0"/>
          </a:p>
        </p:txBody>
      </p:sp>
      <p:sp>
        <p:nvSpPr>
          <p:cNvPr id="6" name="Rectangle 5"/>
          <p:cNvSpPr/>
          <p:nvPr/>
        </p:nvSpPr>
        <p:spPr>
          <a:xfrm>
            <a:off x="1371600" y="5819775"/>
            <a:ext cx="4038600" cy="246221"/>
          </a:xfrm>
          <a:prstGeom prst="rect">
            <a:avLst/>
          </a:prstGeom>
        </p:spPr>
        <p:txBody>
          <a:bodyPr wrap="square">
            <a:spAutoFit/>
          </a:bodyPr>
          <a:lstStyle/>
          <a:p>
            <a:r>
              <a:rPr lang="en-US" sz="1000" dirty="0"/>
              <a:t>http://www.cartoonistgroup.com/store/add.php?iid=38697</a:t>
            </a:r>
          </a:p>
        </p:txBody>
      </p:sp>
    </p:spTree>
    <p:extLst>
      <p:ext uri="{BB962C8B-B14F-4D97-AF65-F5344CB8AC3E}">
        <p14:creationId xmlns:p14="http://schemas.microsoft.com/office/powerpoint/2010/main" val="19609802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anim calcmode="lin" valueType="num">
                                      <p:cBhvr>
                                        <p:cTn id="21" dur="1000" fill="hold"/>
                                        <p:tgtEl>
                                          <p:spTgt spid="1026"/>
                                        </p:tgtEl>
                                        <p:attrNameLst>
                                          <p:attrName>ppt_x</p:attrName>
                                        </p:attrNameLst>
                                      </p:cBhvr>
                                      <p:tavLst>
                                        <p:tav tm="0">
                                          <p:val>
                                            <p:strVal val="#ppt_x"/>
                                          </p:val>
                                        </p:tav>
                                        <p:tav tm="100000">
                                          <p:val>
                                            <p:strVal val="#ppt_x"/>
                                          </p:val>
                                        </p:tav>
                                      </p:tavLst>
                                    </p:anim>
                                    <p:anim calcmode="lin" valueType="num">
                                      <p:cBhvr>
                                        <p:cTn id="22" dur="1000" fill="hold"/>
                                        <p:tgtEl>
                                          <p:spTgt spid="102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2990850"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716882"/>
            <a:ext cx="3969719" cy="2938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1921" y="3229614"/>
            <a:ext cx="3166557"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5831" y="3478686"/>
            <a:ext cx="1857375"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183106"/>
            <a:ext cx="3256040" cy="3385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rot="20442430">
            <a:off x="3627918" y="5515671"/>
            <a:ext cx="1136208" cy="369332"/>
          </a:xfrm>
          <a:prstGeom prst="rect">
            <a:avLst/>
          </a:prstGeom>
          <a:noFill/>
        </p:spPr>
        <p:txBody>
          <a:bodyPr wrap="none" rtlCol="0">
            <a:spAutoFit/>
          </a:bodyPr>
          <a:lstStyle/>
          <a:p>
            <a:r>
              <a:rPr lang="en-US" dirty="0" smtClean="0">
                <a:solidFill>
                  <a:srgbClr val="FF0000"/>
                </a:solidFill>
              </a:rPr>
              <a:t>ALLUSION</a:t>
            </a:r>
            <a:endParaRPr lang="en-US" dirty="0">
              <a:solidFill>
                <a:srgbClr val="FF0000"/>
              </a:solidFill>
            </a:endParaRPr>
          </a:p>
        </p:txBody>
      </p:sp>
    </p:spTree>
    <p:extLst>
      <p:ext uri="{BB962C8B-B14F-4D97-AF65-F5344CB8AC3E}">
        <p14:creationId xmlns:p14="http://schemas.microsoft.com/office/powerpoint/2010/main" val="30410965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2000"/>
                                        <p:tgtEl>
                                          <p:spTgt spid="2052"/>
                                        </p:tgtEl>
                                      </p:cBhvr>
                                    </p:animEffect>
                                    <p:anim calcmode="lin" valueType="num">
                                      <p:cBhvr>
                                        <p:cTn id="14" dur="2000" fill="hold"/>
                                        <p:tgtEl>
                                          <p:spTgt spid="2052"/>
                                        </p:tgtEl>
                                        <p:attrNameLst>
                                          <p:attrName>ppt_x</p:attrName>
                                        </p:attrNameLst>
                                      </p:cBhvr>
                                      <p:tavLst>
                                        <p:tav tm="0">
                                          <p:val>
                                            <p:strVal val="#ppt_x"/>
                                          </p:val>
                                        </p:tav>
                                        <p:tav tm="100000">
                                          <p:val>
                                            <p:strVal val="#ppt_x"/>
                                          </p:val>
                                        </p:tav>
                                      </p:tavLst>
                                    </p:anim>
                                    <p:anim calcmode="lin" valueType="num">
                                      <p:cBhvr>
                                        <p:cTn id="15" dur="2000" fill="hold"/>
                                        <p:tgtEl>
                                          <p:spTgt spid="2052"/>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fade">
                                      <p:cBhvr>
                                        <p:cTn id="19" dur="2000"/>
                                        <p:tgtEl>
                                          <p:spTgt spid="2051"/>
                                        </p:tgtEl>
                                      </p:cBhvr>
                                    </p:animEffect>
                                    <p:anim calcmode="lin" valueType="num">
                                      <p:cBhvr>
                                        <p:cTn id="20" dur="2000" fill="hold"/>
                                        <p:tgtEl>
                                          <p:spTgt spid="2051"/>
                                        </p:tgtEl>
                                        <p:attrNameLst>
                                          <p:attrName>ppt_x</p:attrName>
                                        </p:attrNameLst>
                                      </p:cBhvr>
                                      <p:tavLst>
                                        <p:tav tm="0">
                                          <p:val>
                                            <p:strVal val="#ppt_x"/>
                                          </p:val>
                                        </p:tav>
                                        <p:tav tm="100000">
                                          <p:val>
                                            <p:strVal val="#ppt_x"/>
                                          </p:val>
                                        </p:tav>
                                      </p:tavLst>
                                    </p:anim>
                                    <p:anim calcmode="lin" valueType="num">
                                      <p:cBhvr>
                                        <p:cTn id="21" dur="2000" fill="hold"/>
                                        <p:tgtEl>
                                          <p:spTgt spid="2051"/>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ntr" presetSubtype="0" fill="hold" nodeType="afterEffect">
                                  <p:stCondLst>
                                    <p:cond delay="1250"/>
                                  </p:stCondLst>
                                  <p:childTnLst>
                                    <p:set>
                                      <p:cBhvr>
                                        <p:cTn id="24" dur="1" fill="hold">
                                          <p:stCondLst>
                                            <p:cond delay="0"/>
                                          </p:stCondLst>
                                        </p:cTn>
                                        <p:tgtEl>
                                          <p:spTgt spid="2054"/>
                                        </p:tgtEl>
                                        <p:attrNameLst>
                                          <p:attrName>style.visibility</p:attrName>
                                        </p:attrNameLst>
                                      </p:cBhvr>
                                      <p:to>
                                        <p:strVal val="visible"/>
                                      </p:to>
                                    </p:set>
                                    <p:animEffect transition="in" filter="fade">
                                      <p:cBhvr>
                                        <p:cTn id="25" dur="2000"/>
                                        <p:tgtEl>
                                          <p:spTgt spid="2054"/>
                                        </p:tgtEl>
                                      </p:cBhvr>
                                    </p:animEffect>
                                    <p:anim calcmode="lin" valueType="num">
                                      <p:cBhvr>
                                        <p:cTn id="26" dur="2000" fill="hold"/>
                                        <p:tgtEl>
                                          <p:spTgt spid="2054"/>
                                        </p:tgtEl>
                                        <p:attrNameLst>
                                          <p:attrName>ppt_x</p:attrName>
                                        </p:attrNameLst>
                                      </p:cBhvr>
                                      <p:tavLst>
                                        <p:tav tm="0">
                                          <p:val>
                                            <p:strVal val="#ppt_x"/>
                                          </p:val>
                                        </p:tav>
                                        <p:tav tm="100000">
                                          <p:val>
                                            <p:strVal val="#ppt_x"/>
                                          </p:val>
                                        </p:tav>
                                      </p:tavLst>
                                    </p:anim>
                                    <p:anim calcmode="lin" valueType="num">
                                      <p:cBhvr>
                                        <p:cTn id="27" dur="2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053"/>
                                        </p:tgtEl>
                                        <p:attrNameLst>
                                          <p:attrName>style.visibility</p:attrName>
                                        </p:attrNameLst>
                                      </p:cBhvr>
                                      <p:to>
                                        <p:strVal val="visible"/>
                                      </p:to>
                                    </p:set>
                                    <p:animEffect transition="in" filter="fade">
                                      <p:cBhvr>
                                        <p:cTn id="32" dur="1000"/>
                                        <p:tgtEl>
                                          <p:spTgt spid="2053"/>
                                        </p:tgtEl>
                                      </p:cBhvr>
                                    </p:animEffect>
                                    <p:anim calcmode="lin" valueType="num">
                                      <p:cBhvr>
                                        <p:cTn id="33" dur="1000" fill="hold"/>
                                        <p:tgtEl>
                                          <p:spTgt spid="2053"/>
                                        </p:tgtEl>
                                        <p:attrNameLst>
                                          <p:attrName>ppt_x</p:attrName>
                                        </p:attrNameLst>
                                      </p:cBhvr>
                                      <p:tavLst>
                                        <p:tav tm="0">
                                          <p:val>
                                            <p:strVal val="#ppt_x"/>
                                          </p:val>
                                        </p:tav>
                                        <p:tav tm="100000">
                                          <p:val>
                                            <p:strVal val="#ppt_x"/>
                                          </p:val>
                                        </p:tav>
                                      </p:tavLst>
                                    </p:anim>
                                    <p:anim calcmode="lin" valueType="num">
                                      <p:cBhvr>
                                        <p:cTn id="34" dur="1000" fill="hold"/>
                                        <p:tgtEl>
                                          <p:spTgt spid="205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25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Simile, Metaphor or Hyperbole?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00200"/>
            <a:ext cx="5266944" cy="1938528"/>
          </a:xfrm>
          <a:prstGeom prst="rect">
            <a:avLst/>
          </a:prstGeom>
        </p:spPr>
      </p:pic>
      <p:sp>
        <p:nvSpPr>
          <p:cNvPr id="6" name="TextBox 5"/>
          <p:cNvSpPr txBox="1"/>
          <p:nvPr/>
        </p:nvSpPr>
        <p:spPr>
          <a:xfrm>
            <a:off x="6019800" y="1907744"/>
            <a:ext cx="2514600" cy="1323439"/>
          </a:xfrm>
          <a:prstGeom prst="rect">
            <a:avLst/>
          </a:prstGeom>
          <a:solidFill>
            <a:schemeClr val="bg2">
              <a:lumMod val="10000"/>
              <a:lumOff val="90000"/>
            </a:schemeClr>
          </a:solidFill>
        </p:spPr>
        <p:txBody>
          <a:bodyPr wrap="square" rtlCol="0">
            <a:spAutoFit/>
          </a:bodyPr>
          <a:lstStyle/>
          <a:p>
            <a:r>
              <a:rPr lang="en-US" sz="1600" dirty="0" smtClean="0">
                <a:solidFill>
                  <a:schemeClr val="bg1"/>
                </a:solidFill>
              </a:rPr>
              <a:t>The wait to see the doctor is being exaggerated by the skeleton, the other patient has been waiting so long he became a skeleton.</a:t>
            </a:r>
            <a:endParaRPr lang="en-US" sz="1600" dirty="0">
              <a:solidFill>
                <a:schemeClr val="bg1"/>
              </a:solidFill>
            </a:endParaRPr>
          </a:p>
        </p:txBody>
      </p:sp>
      <p:pic>
        <p:nvPicPr>
          <p:cNvPr id="3" name="Picture 2"/>
          <p:cNvPicPr>
            <a:picLocks noChangeAspect="1"/>
          </p:cNvPicPr>
          <p:nvPr/>
        </p:nvPicPr>
        <p:blipFill>
          <a:blip r:embed="rId3"/>
          <a:stretch>
            <a:fillRect/>
          </a:stretch>
        </p:blipFill>
        <p:spPr>
          <a:xfrm>
            <a:off x="457200" y="3657600"/>
            <a:ext cx="4191000" cy="2870101"/>
          </a:xfrm>
          <a:prstGeom prst="rect">
            <a:avLst/>
          </a:prstGeom>
        </p:spPr>
      </p:pic>
      <p:pic>
        <p:nvPicPr>
          <p:cNvPr id="9" name="Picture 8"/>
          <p:cNvPicPr>
            <a:picLocks noChangeAspect="1"/>
          </p:cNvPicPr>
          <p:nvPr/>
        </p:nvPicPr>
        <p:blipFill>
          <a:blip r:embed="rId4"/>
          <a:stretch>
            <a:fillRect/>
          </a:stretch>
        </p:blipFill>
        <p:spPr>
          <a:xfrm>
            <a:off x="4724400" y="3657599"/>
            <a:ext cx="3981871" cy="2870101"/>
          </a:xfrm>
          <a:prstGeom prst="rect">
            <a:avLst/>
          </a:prstGeom>
        </p:spPr>
      </p:pic>
      <p:sp>
        <p:nvSpPr>
          <p:cNvPr id="10" name="TextBox 9"/>
          <p:cNvSpPr txBox="1"/>
          <p:nvPr/>
        </p:nvSpPr>
        <p:spPr>
          <a:xfrm>
            <a:off x="1752600" y="3716625"/>
            <a:ext cx="1481239" cy="369332"/>
          </a:xfrm>
          <a:prstGeom prst="rect">
            <a:avLst/>
          </a:prstGeom>
          <a:noFill/>
        </p:spPr>
        <p:txBody>
          <a:bodyPr wrap="none" rtlCol="0">
            <a:spAutoFit/>
          </a:bodyPr>
          <a:lstStyle/>
          <a:p>
            <a:r>
              <a:rPr lang="en-US" dirty="0" smtClean="0">
                <a:solidFill>
                  <a:srgbClr val="FF0000"/>
                </a:solidFill>
              </a:rPr>
              <a:t>ALLITERATION</a:t>
            </a:r>
            <a:endParaRPr lang="en-US" dirty="0">
              <a:solidFill>
                <a:srgbClr val="FF0000"/>
              </a:solidFill>
            </a:endParaRPr>
          </a:p>
        </p:txBody>
      </p:sp>
      <p:sp>
        <p:nvSpPr>
          <p:cNvPr id="11" name="TextBox 10"/>
          <p:cNvSpPr txBox="1"/>
          <p:nvPr/>
        </p:nvSpPr>
        <p:spPr>
          <a:xfrm>
            <a:off x="6019800" y="3716625"/>
            <a:ext cx="1136208" cy="369332"/>
          </a:xfrm>
          <a:prstGeom prst="rect">
            <a:avLst/>
          </a:prstGeom>
          <a:noFill/>
        </p:spPr>
        <p:txBody>
          <a:bodyPr wrap="none" rtlCol="0">
            <a:spAutoFit/>
          </a:bodyPr>
          <a:lstStyle/>
          <a:p>
            <a:r>
              <a:rPr lang="en-US" dirty="0" smtClean="0">
                <a:solidFill>
                  <a:srgbClr val="FF0000"/>
                </a:solidFill>
              </a:rPr>
              <a:t>ALLUSION</a:t>
            </a:r>
            <a:endParaRPr lang="en-US" dirty="0">
              <a:solidFill>
                <a:srgbClr val="FF0000"/>
              </a:solidFill>
            </a:endParaRPr>
          </a:p>
        </p:txBody>
      </p:sp>
    </p:spTree>
    <p:extLst>
      <p:ext uri="{BB962C8B-B14F-4D97-AF65-F5344CB8AC3E}">
        <p14:creationId xmlns:p14="http://schemas.microsoft.com/office/powerpoint/2010/main" val="36007728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bldLst>
  </p:timing>
</p:sld>
</file>

<file path=ppt/theme/theme1.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2457</TotalTime>
  <Words>1137</Words>
  <Application>Microsoft Office PowerPoint</Application>
  <PresentationFormat>On-screen Show (4:3)</PresentationFormat>
  <Paragraphs>147</Paragraphs>
  <Slides>27</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Dotum</vt:lpstr>
      <vt:lpstr>Algerian</vt:lpstr>
      <vt:lpstr>AR CHRISTY</vt:lpstr>
      <vt:lpstr>Arial</vt:lpstr>
      <vt:lpstr>Calibri</vt:lpstr>
      <vt:lpstr>Cambria Math</vt:lpstr>
      <vt:lpstr>Tw Cen MT</vt:lpstr>
      <vt:lpstr>Thatch</vt:lpstr>
      <vt:lpstr>PowerPoint Presentation</vt:lpstr>
      <vt:lpstr>You Will Create a Book  Similar to This for Your Notebook</vt:lpstr>
      <vt:lpstr>ALLITERATION</vt:lpstr>
      <vt:lpstr>ALLUSION</vt:lpstr>
      <vt:lpstr>HYPERBOLE</vt:lpstr>
      <vt:lpstr>Let’s Review – Alliteration and Allusion</vt:lpstr>
      <vt:lpstr>Reviewing Alliteration, Allusion, and Hyperbole</vt:lpstr>
      <vt:lpstr>PowerPoint Presentation</vt:lpstr>
      <vt:lpstr>Simile, Metaphor or Hyperbole?</vt:lpstr>
      <vt:lpstr>Let’s Review –  Alliteration and Allusion</vt:lpstr>
      <vt:lpstr>IDIOM</vt:lpstr>
      <vt:lpstr>Meanings of the Idioms:</vt:lpstr>
      <vt:lpstr>IMAGERY</vt:lpstr>
      <vt:lpstr>IRONY</vt:lpstr>
      <vt:lpstr>Let’s Review – Is it an example of Idiom, Irony and Imagery</vt:lpstr>
      <vt:lpstr>Let’s Review Idiom, Irony and Imagery</vt:lpstr>
      <vt:lpstr>Checking Understanding  Before Continuing On!</vt:lpstr>
      <vt:lpstr>METAPHOR</vt:lpstr>
      <vt:lpstr>ONOMATOPOEIA</vt:lpstr>
      <vt:lpstr>PERSONIFICATION</vt:lpstr>
      <vt:lpstr>SIMILE</vt:lpstr>
      <vt:lpstr>Let’s Review – Idiom, Onomatopoeia and  Personification</vt:lpstr>
      <vt:lpstr>Let’s Review – Metaphor, Onomatopoeia, Personification and Simile</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mcmahon, tamera j</dc:creator>
  <cp:lastModifiedBy>System Administrator</cp:lastModifiedBy>
  <cp:revision>24</cp:revision>
  <cp:lastPrinted>2013-10-15T16:11:01Z</cp:lastPrinted>
  <dcterms:modified xsi:type="dcterms:W3CDTF">2016-01-20T17:00:54Z</dcterms:modified>
</cp:coreProperties>
</file>